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4" r:id="rId2"/>
    <p:sldMasterId id="2147483726" r:id="rId3"/>
    <p:sldMasterId id="2147483738" r:id="rId4"/>
    <p:sldMasterId id="2147483750" r:id="rId5"/>
    <p:sldMasterId id="2147483762" r:id="rId6"/>
    <p:sldMasterId id="2147483766" r:id="rId7"/>
    <p:sldMasterId id="2147483778" r:id="rId8"/>
    <p:sldMasterId id="2147483792" r:id="rId9"/>
  </p:sldMasterIdLst>
  <p:notesMasterIdLst>
    <p:notesMasterId r:id="rId72"/>
  </p:notesMasterIdLst>
  <p:sldIdLst>
    <p:sldId id="256" r:id="rId10"/>
    <p:sldId id="257" r:id="rId11"/>
    <p:sldId id="276" r:id="rId12"/>
    <p:sldId id="281" r:id="rId13"/>
    <p:sldId id="287" r:id="rId14"/>
    <p:sldId id="284" r:id="rId15"/>
    <p:sldId id="285" r:id="rId16"/>
    <p:sldId id="286" r:id="rId17"/>
    <p:sldId id="275" r:id="rId18"/>
    <p:sldId id="288" r:id="rId19"/>
    <p:sldId id="274" r:id="rId20"/>
    <p:sldId id="277" r:id="rId21"/>
    <p:sldId id="299" r:id="rId22"/>
    <p:sldId id="300" r:id="rId23"/>
    <p:sldId id="302" r:id="rId24"/>
    <p:sldId id="268" r:id="rId25"/>
    <p:sldId id="303" r:id="rId26"/>
    <p:sldId id="304" r:id="rId27"/>
    <p:sldId id="273" r:id="rId28"/>
    <p:sldId id="270" r:id="rId29"/>
    <p:sldId id="294" r:id="rId30"/>
    <p:sldId id="311" r:id="rId31"/>
    <p:sldId id="312" r:id="rId32"/>
    <p:sldId id="315" r:id="rId33"/>
    <p:sldId id="317" r:id="rId34"/>
    <p:sldId id="291" r:id="rId35"/>
    <p:sldId id="319" r:id="rId36"/>
    <p:sldId id="297" r:id="rId37"/>
    <p:sldId id="320" r:id="rId38"/>
    <p:sldId id="272" r:id="rId39"/>
    <p:sldId id="322" r:id="rId40"/>
    <p:sldId id="279" r:id="rId41"/>
    <p:sldId id="341" r:id="rId42"/>
    <p:sldId id="342" r:id="rId43"/>
    <p:sldId id="269" r:id="rId44"/>
    <p:sldId id="343" r:id="rId45"/>
    <p:sldId id="344" r:id="rId46"/>
    <p:sldId id="347" r:id="rId47"/>
    <p:sldId id="307" r:id="rId48"/>
    <p:sldId id="349" r:id="rId49"/>
    <p:sldId id="308" r:id="rId50"/>
    <p:sldId id="309" r:id="rId51"/>
    <p:sldId id="350" r:id="rId52"/>
    <p:sldId id="295" r:id="rId53"/>
    <p:sldId id="278" r:id="rId54"/>
    <p:sldId id="333" r:id="rId55"/>
    <p:sldId id="346" r:id="rId56"/>
    <p:sldId id="411" r:id="rId57"/>
    <p:sldId id="426" r:id="rId58"/>
    <p:sldId id="429" r:id="rId59"/>
    <p:sldId id="430" r:id="rId60"/>
    <p:sldId id="431" r:id="rId61"/>
    <p:sldId id="334" r:id="rId62"/>
    <p:sldId id="336" r:id="rId63"/>
    <p:sldId id="437" r:id="rId64"/>
    <p:sldId id="292" r:id="rId65"/>
    <p:sldId id="450" r:id="rId66"/>
    <p:sldId id="451" r:id="rId67"/>
    <p:sldId id="452" r:id="rId68"/>
    <p:sldId id="298" r:id="rId69"/>
    <p:sldId id="455" r:id="rId70"/>
    <p:sldId id="458" r:id="rId7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2" autoAdjust="0"/>
    <p:restoredTop sz="94660"/>
  </p:normalViewPr>
  <p:slideViewPr>
    <p:cSldViewPr snapToGrid="0">
      <p:cViewPr varScale="1">
        <p:scale>
          <a:sx n="59" d="100"/>
          <a:sy n="59" d="100"/>
        </p:scale>
        <p:origin x="9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7B61F-0E5C-4283-ABD6-471A363ABF67}" type="datetimeFigureOut">
              <a:rPr lang="hu-HU" smtClean="0"/>
              <a:t>2024. 11. 06.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F6DA2-61E7-4EFE-9366-585726795A8B}" type="slidenum">
              <a:rPr lang="hu-HU" smtClean="0"/>
              <a:t>‹#›</a:t>
            </a:fld>
            <a:endParaRPr lang="hu-HU"/>
          </a:p>
        </p:txBody>
      </p:sp>
    </p:spTree>
    <p:extLst>
      <p:ext uri="{BB962C8B-B14F-4D97-AF65-F5344CB8AC3E}">
        <p14:creationId xmlns:p14="http://schemas.microsoft.com/office/powerpoint/2010/main" val="102428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kép helye 1">
            <a:extLst>
              <a:ext uri="{FF2B5EF4-FFF2-40B4-BE49-F238E27FC236}">
                <a16:creationId xmlns:a16="http://schemas.microsoft.com/office/drawing/2014/main" id="{FA05E1CF-3D1F-199F-DBB6-41193F079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Jegyzetek helye 2">
            <a:extLst>
              <a:ext uri="{FF2B5EF4-FFF2-40B4-BE49-F238E27FC236}">
                <a16:creationId xmlns:a16="http://schemas.microsoft.com/office/drawing/2014/main" id="{B3EB8099-9F9D-4367-6167-6785858F52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29700" name="Dia számának helye 3">
            <a:extLst>
              <a:ext uri="{FF2B5EF4-FFF2-40B4-BE49-F238E27FC236}">
                <a16:creationId xmlns:a16="http://schemas.microsoft.com/office/drawing/2014/main" id="{1BA51CE5-4C5E-F150-E19D-DBAB501332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4A8C-503A-4351-B5BF-C8D9293CC28E}"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9121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3789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3387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871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59184ECB-EFE5-7F74-01CD-BFCBBEAE628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051B72C-F446-E0C7-B288-A3DB11C81A8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2A4D364-FAE3-59D7-6E32-3F5271F16356}"/>
              </a:ext>
            </a:extLst>
          </p:cNvPr>
          <p:cNvSpPr>
            <a:spLocks noGrp="1" noChangeArrowheads="1"/>
          </p:cNvSpPr>
          <p:nvPr>
            <p:ph type="sldNum" sz="quarter" idx="12"/>
          </p:nvPr>
        </p:nvSpPr>
        <p:spPr>
          <a:ln/>
        </p:spPr>
        <p:txBody>
          <a:bodyPr/>
          <a:lstStyle>
            <a:lvl1pPr>
              <a:defRPr/>
            </a:lvl1pPr>
          </a:lstStyle>
          <a:p>
            <a:pPr>
              <a:defRPr/>
            </a:pPr>
            <a:fld id="{D2841BC2-C8B4-4E94-B75E-83E6DFCE69D7}" type="slidenum">
              <a:rPr lang="hu-HU" altLang="hu-HU"/>
              <a:pPr>
                <a:defRPr/>
              </a:pPr>
              <a:t>‹#›</a:t>
            </a:fld>
            <a:endParaRPr lang="hu-HU" altLang="hu-HU"/>
          </a:p>
        </p:txBody>
      </p:sp>
    </p:spTree>
    <p:extLst>
      <p:ext uri="{BB962C8B-B14F-4D97-AF65-F5344CB8AC3E}">
        <p14:creationId xmlns:p14="http://schemas.microsoft.com/office/powerpoint/2010/main" val="425125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240F26F-54BA-CEE0-56C3-745C04FD7BC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E2F9FE9E-1DD2-3276-8F23-0B009A62810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754395C5-DCD3-CCF1-16A9-68B6229B782D}"/>
              </a:ext>
            </a:extLst>
          </p:cNvPr>
          <p:cNvSpPr>
            <a:spLocks noGrp="1" noChangeArrowheads="1"/>
          </p:cNvSpPr>
          <p:nvPr>
            <p:ph type="sldNum" sz="quarter" idx="12"/>
          </p:nvPr>
        </p:nvSpPr>
        <p:spPr>
          <a:ln/>
        </p:spPr>
        <p:txBody>
          <a:bodyPr/>
          <a:lstStyle>
            <a:lvl1pPr>
              <a:defRPr/>
            </a:lvl1pPr>
          </a:lstStyle>
          <a:p>
            <a:pPr>
              <a:defRPr/>
            </a:pPr>
            <a:fld id="{BA930B90-6AED-4AA8-A1C5-6B245E83CA77}" type="slidenum">
              <a:rPr lang="hu-HU" altLang="hu-HU"/>
              <a:pPr>
                <a:defRPr/>
              </a:pPr>
              <a:t>‹#›</a:t>
            </a:fld>
            <a:endParaRPr lang="hu-HU" altLang="hu-HU"/>
          </a:p>
        </p:txBody>
      </p:sp>
    </p:spTree>
    <p:extLst>
      <p:ext uri="{BB962C8B-B14F-4D97-AF65-F5344CB8AC3E}">
        <p14:creationId xmlns:p14="http://schemas.microsoft.com/office/powerpoint/2010/main" val="1480873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5084D7A0-8DCA-F4E0-9DEE-A5EA849DCFD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5F0B283E-A070-2FDA-CC67-408FD2D1650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6C9CF205-CCEB-A487-7C69-5261E62E5E00}"/>
              </a:ext>
            </a:extLst>
          </p:cNvPr>
          <p:cNvSpPr>
            <a:spLocks noGrp="1" noChangeArrowheads="1"/>
          </p:cNvSpPr>
          <p:nvPr>
            <p:ph type="sldNum" sz="quarter" idx="12"/>
          </p:nvPr>
        </p:nvSpPr>
        <p:spPr>
          <a:ln/>
        </p:spPr>
        <p:txBody>
          <a:bodyPr/>
          <a:lstStyle>
            <a:lvl1pPr>
              <a:defRPr/>
            </a:lvl1pPr>
          </a:lstStyle>
          <a:p>
            <a:pPr>
              <a:defRPr/>
            </a:pPr>
            <a:fld id="{D309B696-EB20-4796-9284-A61192AD9271}" type="slidenum">
              <a:rPr lang="hu-HU" altLang="hu-HU"/>
              <a:pPr>
                <a:defRPr/>
              </a:pPr>
              <a:t>‹#›</a:t>
            </a:fld>
            <a:endParaRPr lang="hu-HU" altLang="hu-HU"/>
          </a:p>
        </p:txBody>
      </p:sp>
    </p:spTree>
    <p:extLst>
      <p:ext uri="{BB962C8B-B14F-4D97-AF65-F5344CB8AC3E}">
        <p14:creationId xmlns:p14="http://schemas.microsoft.com/office/powerpoint/2010/main" val="168467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8E7A7F42-D65E-97A8-AACF-C5F6EC5B08F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22095EA-7394-2618-A35E-66C24F9E210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E7719ED8-94DA-E11E-0E07-3EB1BE424D8C}"/>
              </a:ext>
            </a:extLst>
          </p:cNvPr>
          <p:cNvSpPr>
            <a:spLocks noGrp="1" noChangeArrowheads="1"/>
          </p:cNvSpPr>
          <p:nvPr>
            <p:ph type="sldNum" sz="quarter" idx="12"/>
          </p:nvPr>
        </p:nvSpPr>
        <p:spPr>
          <a:ln/>
        </p:spPr>
        <p:txBody>
          <a:bodyPr/>
          <a:lstStyle>
            <a:lvl1pPr>
              <a:defRPr/>
            </a:lvl1pPr>
          </a:lstStyle>
          <a:p>
            <a:pPr>
              <a:defRPr/>
            </a:pPr>
            <a:fld id="{ADE32416-D69D-4B12-8C8A-9F241B24F7E0}" type="slidenum">
              <a:rPr lang="hu-HU" altLang="hu-HU"/>
              <a:pPr>
                <a:defRPr/>
              </a:pPr>
              <a:t>‹#›</a:t>
            </a:fld>
            <a:endParaRPr lang="hu-HU" altLang="hu-HU"/>
          </a:p>
        </p:txBody>
      </p:sp>
    </p:spTree>
    <p:extLst>
      <p:ext uri="{BB962C8B-B14F-4D97-AF65-F5344CB8AC3E}">
        <p14:creationId xmlns:p14="http://schemas.microsoft.com/office/powerpoint/2010/main" val="3134459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115B96F1-A169-FCD9-685B-B9DC8B95BB14}"/>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09E6C922-FB73-07DB-A997-3EC37B408F6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F5C462FE-C69E-94BA-1DDA-E2A4BF5DA9B2}"/>
              </a:ext>
            </a:extLst>
          </p:cNvPr>
          <p:cNvSpPr>
            <a:spLocks noGrp="1" noChangeArrowheads="1"/>
          </p:cNvSpPr>
          <p:nvPr>
            <p:ph type="sldNum" sz="quarter" idx="12"/>
          </p:nvPr>
        </p:nvSpPr>
        <p:spPr>
          <a:ln/>
        </p:spPr>
        <p:txBody>
          <a:bodyPr/>
          <a:lstStyle>
            <a:lvl1pPr>
              <a:defRPr/>
            </a:lvl1pPr>
          </a:lstStyle>
          <a:p>
            <a:pPr>
              <a:defRPr/>
            </a:pPr>
            <a:fld id="{F841B11C-2451-4ED1-A483-712E99B61ED2}" type="slidenum">
              <a:rPr lang="hu-HU" altLang="hu-HU"/>
              <a:pPr>
                <a:defRPr/>
              </a:pPr>
              <a:t>‹#›</a:t>
            </a:fld>
            <a:endParaRPr lang="hu-HU" altLang="hu-HU"/>
          </a:p>
        </p:txBody>
      </p:sp>
    </p:spTree>
    <p:extLst>
      <p:ext uri="{BB962C8B-B14F-4D97-AF65-F5344CB8AC3E}">
        <p14:creationId xmlns:p14="http://schemas.microsoft.com/office/powerpoint/2010/main" val="257800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E66357ED-41FD-AA3F-879D-8A7DE251C1C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1451FDBB-65B4-3C6B-EF00-0A155275C3B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B60D4CFA-A02D-05DE-2E9D-346375C0E0F2}"/>
              </a:ext>
            </a:extLst>
          </p:cNvPr>
          <p:cNvSpPr>
            <a:spLocks noGrp="1" noChangeArrowheads="1"/>
          </p:cNvSpPr>
          <p:nvPr>
            <p:ph type="sldNum" sz="quarter" idx="12"/>
          </p:nvPr>
        </p:nvSpPr>
        <p:spPr>
          <a:ln/>
        </p:spPr>
        <p:txBody>
          <a:bodyPr/>
          <a:lstStyle>
            <a:lvl1pPr>
              <a:defRPr/>
            </a:lvl1pPr>
          </a:lstStyle>
          <a:p>
            <a:pPr>
              <a:defRPr/>
            </a:pPr>
            <a:fld id="{F036EC33-7558-4939-A2B3-454404914643}" type="slidenum">
              <a:rPr lang="hu-HU" altLang="hu-HU"/>
              <a:pPr>
                <a:defRPr/>
              </a:pPr>
              <a:t>‹#›</a:t>
            </a:fld>
            <a:endParaRPr lang="hu-HU" altLang="hu-HU"/>
          </a:p>
        </p:txBody>
      </p:sp>
    </p:spTree>
    <p:extLst>
      <p:ext uri="{BB962C8B-B14F-4D97-AF65-F5344CB8AC3E}">
        <p14:creationId xmlns:p14="http://schemas.microsoft.com/office/powerpoint/2010/main" val="698125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FC774C-0F44-5383-8694-C1196230610E}"/>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9B83373D-1509-2D07-62C5-5D6C425D1A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56C159E4-3D07-088D-E82D-E9B7BA939941}"/>
              </a:ext>
            </a:extLst>
          </p:cNvPr>
          <p:cNvSpPr>
            <a:spLocks noGrp="1" noChangeArrowheads="1"/>
          </p:cNvSpPr>
          <p:nvPr>
            <p:ph type="sldNum" sz="quarter" idx="12"/>
          </p:nvPr>
        </p:nvSpPr>
        <p:spPr>
          <a:ln/>
        </p:spPr>
        <p:txBody>
          <a:bodyPr/>
          <a:lstStyle>
            <a:lvl1pPr>
              <a:defRPr/>
            </a:lvl1pPr>
          </a:lstStyle>
          <a:p>
            <a:pPr>
              <a:defRPr/>
            </a:pPr>
            <a:fld id="{078BF253-CC7D-47A8-A673-A894F27B157A}" type="slidenum">
              <a:rPr lang="hu-HU" altLang="hu-HU"/>
              <a:pPr>
                <a:defRPr/>
              </a:pPr>
              <a:t>‹#›</a:t>
            </a:fld>
            <a:endParaRPr lang="hu-HU" altLang="hu-HU"/>
          </a:p>
        </p:txBody>
      </p:sp>
    </p:spTree>
    <p:extLst>
      <p:ext uri="{BB962C8B-B14F-4D97-AF65-F5344CB8AC3E}">
        <p14:creationId xmlns:p14="http://schemas.microsoft.com/office/powerpoint/2010/main" val="36507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6123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B38BE273-EDC4-5EB3-1E10-DDDF2D6DA29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D8D7E51F-8035-F18B-CABE-AB75A08FDBE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0B5592D3-9BCD-ACAB-5760-AE4E26C7C974}"/>
              </a:ext>
            </a:extLst>
          </p:cNvPr>
          <p:cNvSpPr>
            <a:spLocks noGrp="1" noChangeArrowheads="1"/>
          </p:cNvSpPr>
          <p:nvPr>
            <p:ph type="sldNum" sz="quarter" idx="12"/>
          </p:nvPr>
        </p:nvSpPr>
        <p:spPr>
          <a:ln/>
        </p:spPr>
        <p:txBody>
          <a:bodyPr/>
          <a:lstStyle>
            <a:lvl1pPr>
              <a:defRPr/>
            </a:lvl1pPr>
          </a:lstStyle>
          <a:p>
            <a:pPr>
              <a:defRPr/>
            </a:pPr>
            <a:fld id="{F6BCDC6D-64CC-4E47-ADA5-53A993D0B398}" type="slidenum">
              <a:rPr lang="hu-HU" altLang="hu-HU"/>
              <a:pPr>
                <a:defRPr/>
              </a:pPr>
              <a:t>‹#›</a:t>
            </a:fld>
            <a:endParaRPr lang="hu-HU" altLang="hu-HU"/>
          </a:p>
        </p:txBody>
      </p:sp>
    </p:spTree>
    <p:extLst>
      <p:ext uri="{BB962C8B-B14F-4D97-AF65-F5344CB8AC3E}">
        <p14:creationId xmlns:p14="http://schemas.microsoft.com/office/powerpoint/2010/main" val="3325530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1D80C206-14C2-2B87-46C4-8C92637061C7}"/>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9DB3C508-CF8A-8912-9BF0-79E2B49C41C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C66E689A-C14A-7378-5209-0D4EB6F08D38}"/>
              </a:ext>
            </a:extLst>
          </p:cNvPr>
          <p:cNvSpPr>
            <a:spLocks noGrp="1" noChangeArrowheads="1"/>
          </p:cNvSpPr>
          <p:nvPr>
            <p:ph type="sldNum" sz="quarter" idx="12"/>
          </p:nvPr>
        </p:nvSpPr>
        <p:spPr>
          <a:ln/>
        </p:spPr>
        <p:txBody>
          <a:bodyPr/>
          <a:lstStyle>
            <a:lvl1pPr>
              <a:defRPr/>
            </a:lvl1pPr>
          </a:lstStyle>
          <a:p>
            <a:pPr>
              <a:defRPr/>
            </a:pPr>
            <a:fld id="{EF87E512-34AC-4832-9174-7890DA35244B}" type="slidenum">
              <a:rPr lang="hu-HU" altLang="hu-HU"/>
              <a:pPr>
                <a:defRPr/>
              </a:pPr>
              <a:t>‹#›</a:t>
            </a:fld>
            <a:endParaRPr lang="hu-HU" altLang="hu-HU"/>
          </a:p>
        </p:txBody>
      </p:sp>
    </p:spTree>
    <p:extLst>
      <p:ext uri="{BB962C8B-B14F-4D97-AF65-F5344CB8AC3E}">
        <p14:creationId xmlns:p14="http://schemas.microsoft.com/office/powerpoint/2010/main" val="339944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62C36CAE-C5C6-963C-7EBE-D7B0E1F0162D}"/>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644B597-7ADA-89DA-D041-F16210B0F59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BBF33F7B-69BE-854D-5DEE-B8410398B731}"/>
              </a:ext>
            </a:extLst>
          </p:cNvPr>
          <p:cNvSpPr>
            <a:spLocks noGrp="1" noChangeArrowheads="1"/>
          </p:cNvSpPr>
          <p:nvPr>
            <p:ph type="sldNum" sz="quarter" idx="12"/>
          </p:nvPr>
        </p:nvSpPr>
        <p:spPr>
          <a:ln/>
        </p:spPr>
        <p:txBody>
          <a:bodyPr/>
          <a:lstStyle>
            <a:lvl1pPr>
              <a:defRPr/>
            </a:lvl1pPr>
          </a:lstStyle>
          <a:p>
            <a:pPr>
              <a:defRPr/>
            </a:pPr>
            <a:fld id="{764449F1-F3F0-4DB2-9F3E-BD3A952EFFC8}" type="slidenum">
              <a:rPr lang="hu-HU" altLang="hu-HU"/>
              <a:pPr>
                <a:defRPr/>
              </a:pPr>
              <a:t>‹#›</a:t>
            </a:fld>
            <a:endParaRPr lang="hu-HU" altLang="hu-HU"/>
          </a:p>
        </p:txBody>
      </p:sp>
    </p:spTree>
    <p:extLst>
      <p:ext uri="{BB962C8B-B14F-4D97-AF65-F5344CB8AC3E}">
        <p14:creationId xmlns:p14="http://schemas.microsoft.com/office/powerpoint/2010/main" val="534408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ED8FB1A-60E2-E9F0-EF55-58AC501F242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A040829-CB52-5F3F-3806-52FA9F77A62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BF520F04-34DE-4359-5371-DE62B3C6F589}"/>
              </a:ext>
            </a:extLst>
          </p:cNvPr>
          <p:cNvSpPr>
            <a:spLocks noGrp="1" noChangeArrowheads="1"/>
          </p:cNvSpPr>
          <p:nvPr>
            <p:ph type="sldNum" sz="quarter" idx="12"/>
          </p:nvPr>
        </p:nvSpPr>
        <p:spPr>
          <a:ln/>
        </p:spPr>
        <p:txBody>
          <a:bodyPr/>
          <a:lstStyle>
            <a:lvl1pPr>
              <a:defRPr/>
            </a:lvl1pPr>
          </a:lstStyle>
          <a:p>
            <a:pPr>
              <a:defRPr/>
            </a:pPr>
            <a:fld id="{F6151CE7-1BB4-4406-B9ED-0659DB145D71}" type="slidenum">
              <a:rPr lang="hu-HU" altLang="hu-HU"/>
              <a:pPr>
                <a:defRPr/>
              </a:pPr>
              <a:t>‹#›</a:t>
            </a:fld>
            <a:endParaRPr lang="hu-HU" altLang="hu-HU"/>
          </a:p>
        </p:txBody>
      </p:sp>
    </p:spTree>
    <p:extLst>
      <p:ext uri="{BB962C8B-B14F-4D97-AF65-F5344CB8AC3E}">
        <p14:creationId xmlns:p14="http://schemas.microsoft.com/office/powerpoint/2010/main" val="3015035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a:extLst>
              <a:ext uri="{FF2B5EF4-FFF2-40B4-BE49-F238E27FC236}">
                <a16:creationId xmlns:a16="http://schemas.microsoft.com/office/drawing/2014/main" id="{50AADFD6-E2AA-0BAC-31D7-43BA3B03FF1E}"/>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ABC1793D-A5B9-8803-3B17-B7570192765B}"/>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48FC4543-4222-4332-0DF5-598D636D7903}"/>
              </a:ext>
            </a:extLst>
          </p:cNvPr>
          <p:cNvSpPr>
            <a:spLocks noGrp="1"/>
          </p:cNvSpPr>
          <p:nvPr>
            <p:ph type="sldNum" sz="quarter" idx="12"/>
          </p:nvPr>
        </p:nvSpPr>
        <p:spPr/>
        <p:txBody>
          <a:bodyPr/>
          <a:lstStyle>
            <a:lvl1pPr>
              <a:defRPr/>
            </a:lvl1pPr>
          </a:lstStyle>
          <a:p>
            <a:fld id="{280BAFD0-3479-4958-85ED-518CB932E580}" type="slidenum">
              <a:rPr lang="hu-HU" altLang="hu-HU"/>
              <a:pPr/>
              <a:t>‹#›</a:t>
            </a:fld>
            <a:endParaRPr lang="hu-HU" altLang="hu-HU"/>
          </a:p>
        </p:txBody>
      </p:sp>
    </p:spTree>
    <p:extLst>
      <p:ext uri="{BB962C8B-B14F-4D97-AF65-F5344CB8AC3E}">
        <p14:creationId xmlns:p14="http://schemas.microsoft.com/office/powerpoint/2010/main" val="1515460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353192C-F207-3AD6-3F5A-3D9F5228D38D}"/>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75F3DF0F-8C06-28E5-12FF-A99E561C7AC2}"/>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C71E1685-A5C8-D7EF-E8D1-EC1AC006DB7F}"/>
              </a:ext>
            </a:extLst>
          </p:cNvPr>
          <p:cNvSpPr>
            <a:spLocks noGrp="1"/>
          </p:cNvSpPr>
          <p:nvPr>
            <p:ph type="sldNum" sz="quarter" idx="12"/>
          </p:nvPr>
        </p:nvSpPr>
        <p:spPr/>
        <p:txBody>
          <a:bodyPr/>
          <a:lstStyle>
            <a:lvl1pPr>
              <a:defRPr/>
            </a:lvl1pPr>
          </a:lstStyle>
          <a:p>
            <a:fld id="{6F5410F5-0E3C-4B93-8D36-2EC675DE4DAA}" type="slidenum">
              <a:rPr lang="hu-HU" altLang="hu-HU"/>
              <a:pPr/>
              <a:t>‹#›</a:t>
            </a:fld>
            <a:endParaRPr lang="hu-HU" altLang="hu-HU"/>
          </a:p>
        </p:txBody>
      </p:sp>
    </p:spTree>
    <p:extLst>
      <p:ext uri="{BB962C8B-B14F-4D97-AF65-F5344CB8AC3E}">
        <p14:creationId xmlns:p14="http://schemas.microsoft.com/office/powerpoint/2010/main" val="2821398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589B28F-B2D8-666C-1D01-3D1441FA7CB7}"/>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336099A1-EE81-A4E6-07C8-7827A46D2297}"/>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F5E2D5CD-BAFB-D56F-589D-DB2326435EEA}"/>
              </a:ext>
            </a:extLst>
          </p:cNvPr>
          <p:cNvSpPr>
            <a:spLocks noGrp="1"/>
          </p:cNvSpPr>
          <p:nvPr>
            <p:ph type="sldNum" sz="quarter" idx="12"/>
          </p:nvPr>
        </p:nvSpPr>
        <p:spPr/>
        <p:txBody>
          <a:bodyPr/>
          <a:lstStyle>
            <a:lvl1pPr>
              <a:defRPr/>
            </a:lvl1pPr>
          </a:lstStyle>
          <a:p>
            <a:fld id="{06B39B14-9FA1-44C7-A523-666C63176380}" type="slidenum">
              <a:rPr lang="hu-HU" altLang="hu-HU"/>
              <a:pPr/>
              <a:t>‹#›</a:t>
            </a:fld>
            <a:endParaRPr lang="hu-HU" altLang="hu-HU"/>
          </a:p>
        </p:txBody>
      </p:sp>
    </p:spTree>
    <p:extLst>
      <p:ext uri="{BB962C8B-B14F-4D97-AF65-F5344CB8AC3E}">
        <p14:creationId xmlns:p14="http://schemas.microsoft.com/office/powerpoint/2010/main" val="1745493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a:extLst>
              <a:ext uri="{FF2B5EF4-FFF2-40B4-BE49-F238E27FC236}">
                <a16:creationId xmlns:a16="http://schemas.microsoft.com/office/drawing/2014/main" id="{266BB974-633D-43BB-C129-536150272EEC}"/>
              </a:ext>
            </a:extLst>
          </p:cNvPr>
          <p:cNvSpPr>
            <a:spLocks noGrp="1"/>
          </p:cNvSpPr>
          <p:nvPr>
            <p:ph type="dt" sz="half" idx="10"/>
          </p:nvPr>
        </p:nvSpPr>
        <p:spPr/>
        <p:txBody>
          <a:bodyPr/>
          <a:lstStyle>
            <a:lvl1pPr>
              <a:defRPr/>
            </a:lvl1pPr>
          </a:lstStyle>
          <a:p>
            <a:pPr>
              <a:defRPr/>
            </a:pPr>
            <a:endParaRPr lang="hu-HU"/>
          </a:p>
        </p:txBody>
      </p:sp>
      <p:sp>
        <p:nvSpPr>
          <p:cNvPr id="6" name="Élőláb helye 4">
            <a:extLst>
              <a:ext uri="{FF2B5EF4-FFF2-40B4-BE49-F238E27FC236}">
                <a16:creationId xmlns:a16="http://schemas.microsoft.com/office/drawing/2014/main" id="{DDC2303A-6EA4-6FE1-2D2F-28D9084DECBE}"/>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A054C569-B2FE-38CE-DA8A-FE1F1A2C1693}"/>
              </a:ext>
            </a:extLst>
          </p:cNvPr>
          <p:cNvSpPr>
            <a:spLocks noGrp="1"/>
          </p:cNvSpPr>
          <p:nvPr>
            <p:ph type="sldNum" sz="quarter" idx="12"/>
          </p:nvPr>
        </p:nvSpPr>
        <p:spPr/>
        <p:txBody>
          <a:bodyPr/>
          <a:lstStyle>
            <a:lvl1pPr>
              <a:defRPr/>
            </a:lvl1pPr>
          </a:lstStyle>
          <a:p>
            <a:fld id="{52C70BAC-3E12-4CEE-B40E-04CFDC967283}" type="slidenum">
              <a:rPr lang="hu-HU" altLang="hu-HU"/>
              <a:pPr/>
              <a:t>‹#›</a:t>
            </a:fld>
            <a:endParaRPr lang="hu-HU" altLang="hu-HU"/>
          </a:p>
        </p:txBody>
      </p:sp>
    </p:spTree>
    <p:extLst>
      <p:ext uri="{BB962C8B-B14F-4D97-AF65-F5344CB8AC3E}">
        <p14:creationId xmlns:p14="http://schemas.microsoft.com/office/powerpoint/2010/main" val="3705820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a:extLst>
              <a:ext uri="{FF2B5EF4-FFF2-40B4-BE49-F238E27FC236}">
                <a16:creationId xmlns:a16="http://schemas.microsoft.com/office/drawing/2014/main" id="{20887A64-642E-5E52-D018-8E01A70BFD54}"/>
              </a:ext>
            </a:extLst>
          </p:cNvPr>
          <p:cNvSpPr>
            <a:spLocks noGrp="1"/>
          </p:cNvSpPr>
          <p:nvPr>
            <p:ph type="dt" sz="half" idx="10"/>
          </p:nvPr>
        </p:nvSpPr>
        <p:spPr/>
        <p:txBody>
          <a:bodyPr/>
          <a:lstStyle>
            <a:lvl1pPr>
              <a:defRPr/>
            </a:lvl1pPr>
          </a:lstStyle>
          <a:p>
            <a:pPr>
              <a:defRPr/>
            </a:pPr>
            <a:endParaRPr lang="hu-HU"/>
          </a:p>
        </p:txBody>
      </p:sp>
      <p:sp>
        <p:nvSpPr>
          <p:cNvPr id="8" name="Élőláb helye 4">
            <a:extLst>
              <a:ext uri="{FF2B5EF4-FFF2-40B4-BE49-F238E27FC236}">
                <a16:creationId xmlns:a16="http://schemas.microsoft.com/office/drawing/2014/main" id="{9D8205FE-E897-32A7-4743-6F9559BFBE41}"/>
              </a:ext>
            </a:extLst>
          </p:cNvPr>
          <p:cNvSpPr>
            <a:spLocks noGrp="1"/>
          </p:cNvSpPr>
          <p:nvPr>
            <p:ph type="ftr" sz="quarter" idx="11"/>
          </p:nvPr>
        </p:nvSpPr>
        <p:spPr/>
        <p:txBody>
          <a:bodyPr/>
          <a:lstStyle>
            <a:lvl1pPr>
              <a:defRPr/>
            </a:lvl1pPr>
          </a:lstStyle>
          <a:p>
            <a:pPr>
              <a:defRPr/>
            </a:pPr>
            <a:endParaRPr lang="hu-HU"/>
          </a:p>
        </p:txBody>
      </p:sp>
      <p:sp>
        <p:nvSpPr>
          <p:cNvPr id="9" name="Dia számának helye 5">
            <a:extLst>
              <a:ext uri="{FF2B5EF4-FFF2-40B4-BE49-F238E27FC236}">
                <a16:creationId xmlns:a16="http://schemas.microsoft.com/office/drawing/2014/main" id="{3721A899-CC81-0129-7074-46F27055AD5A}"/>
              </a:ext>
            </a:extLst>
          </p:cNvPr>
          <p:cNvSpPr>
            <a:spLocks noGrp="1"/>
          </p:cNvSpPr>
          <p:nvPr>
            <p:ph type="sldNum" sz="quarter" idx="12"/>
          </p:nvPr>
        </p:nvSpPr>
        <p:spPr/>
        <p:txBody>
          <a:bodyPr/>
          <a:lstStyle>
            <a:lvl1pPr>
              <a:defRPr/>
            </a:lvl1pPr>
          </a:lstStyle>
          <a:p>
            <a:fld id="{E1F411D1-9848-4DE8-AF38-1D98376DB8FC}" type="slidenum">
              <a:rPr lang="hu-HU" altLang="hu-HU"/>
              <a:pPr/>
              <a:t>‹#›</a:t>
            </a:fld>
            <a:endParaRPr lang="hu-HU" altLang="hu-HU"/>
          </a:p>
        </p:txBody>
      </p:sp>
    </p:spTree>
    <p:extLst>
      <p:ext uri="{BB962C8B-B14F-4D97-AF65-F5344CB8AC3E}">
        <p14:creationId xmlns:p14="http://schemas.microsoft.com/office/powerpoint/2010/main" val="1493670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a:extLst>
              <a:ext uri="{FF2B5EF4-FFF2-40B4-BE49-F238E27FC236}">
                <a16:creationId xmlns:a16="http://schemas.microsoft.com/office/drawing/2014/main" id="{1C5331D2-EA27-EB28-083B-737ECC9E9036}"/>
              </a:ext>
            </a:extLst>
          </p:cNvPr>
          <p:cNvSpPr>
            <a:spLocks noGrp="1"/>
          </p:cNvSpPr>
          <p:nvPr>
            <p:ph type="dt" sz="half" idx="10"/>
          </p:nvPr>
        </p:nvSpPr>
        <p:spPr/>
        <p:txBody>
          <a:bodyPr/>
          <a:lstStyle>
            <a:lvl1pPr>
              <a:defRPr/>
            </a:lvl1pPr>
          </a:lstStyle>
          <a:p>
            <a:pPr>
              <a:defRPr/>
            </a:pPr>
            <a:endParaRPr lang="hu-HU"/>
          </a:p>
        </p:txBody>
      </p:sp>
      <p:sp>
        <p:nvSpPr>
          <p:cNvPr id="4" name="Élőláb helye 4">
            <a:extLst>
              <a:ext uri="{FF2B5EF4-FFF2-40B4-BE49-F238E27FC236}">
                <a16:creationId xmlns:a16="http://schemas.microsoft.com/office/drawing/2014/main" id="{3DE57E8B-1051-1D3D-EE7D-B4B5188F33D8}"/>
              </a:ext>
            </a:extLst>
          </p:cNvPr>
          <p:cNvSpPr>
            <a:spLocks noGrp="1"/>
          </p:cNvSpPr>
          <p:nvPr>
            <p:ph type="ftr" sz="quarter" idx="11"/>
          </p:nvPr>
        </p:nvSpPr>
        <p:spPr/>
        <p:txBody>
          <a:bodyPr/>
          <a:lstStyle>
            <a:lvl1pPr>
              <a:defRPr/>
            </a:lvl1pPr>
          </a:lstStyle>
          <a:p>
            <a:pPr>
              <a:defRPr/>
            </a:pPr>
            <a:endParaRPr lang="hu-HU"/>
          </a:p>
        </p:txBody>
      </p:sp>
      <p:sp>
        <p:nvSpPr>
          <p:cNvPr id="5" name="Dia számának helye 5">
            <a:extLst>
              <a:ext uri="{FF2B5EF4-FFF2-40B4-BE49-F238E27FC236}">
                <a16:creationId xmlns:a16="http://schemas.microsoft.com/office/drawing/2014/main" id="{48CB26C1-354F-7EE8-DDBA-CCBB8C5E4FC4}"/>
              </a:ext>
            </a:extLst>
          </p:cNvPr>
          <p:cNvSpPr>
            <a:spLocks noGrp="1"/>
          </p:cNvSpPr>
          <p:nvPr>
            <p:ph type="sldNum" sz="quarter" idx="12"/>
          </p:nvPr>
        </p:nvSpPr>
        <p:spPr/>
        <p:txBody>
          <a:bodyPr/>
          <a:lstStyle>
            <a:lvl1pPr>
              <a:defRPr/>
            </a:lvl1pPr>
          </a:lstStyle>
          <a:p>
            <a:fld id="{8C68146D-1695-47CE-A4BF-507930762364}" type="slidenum">
              <a:rPr lang="hu-HU" altLang="hu-HU"/>
              <a:pPr/>
              <a:t>‹#›</a:t>
            </a:fld>
            <a:endParaRPr lang="hu-HU" altLang="hu-HU"/>
          </a:p>
        </p:txBody>
      </p:sp>
    </p:spTree>
    <p:extLst>
      <p:ext uri="{BB962C8B-B14F-4D97-AF65-F5344CB8AC3E}">
        <p14:creationId xmlns:p14="http://schemas.microsoft.com/office/powerpoint/2010/main" val="131208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8194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8C3AD963-9285-1E67-5975-CF337ADE8B33}"/>
              </a:ext>
            </a:extLst>
          </p:cNvPr>
          <p:cNvSpPr>
            <a:spLocks noGrp="1"/>
          </p:cNvSpPr>
          <p:nvPr>
            <p:ph type="dt" sz="half" idx="10"/>
          </p:nvPr>
        </p:nvSpPr>
        <p:spPr/>
        <p:txBody>
          <a:bodyPr/>
          <a:lstStyle>
            <a:lvl1pPr>
              <a:defRPr/>
            </a:lvl1pPr>
          </a:lstStyle>
          <a:p>
            <a:pPr>
              <a:defRPr/>
            </a:pPr>
            <a:endParaRPr lang="hu-HU"/>
          </a:p>
        </p:txBody>
      </p:sp>
      <p:sp>
        <p:nvSpPr>
          <p:cNvPr id="3" name="Élőláb helye 4">
            <a:extLst>
              <a:ext uri="{FF2B5EF4-FFF2-40B4-BE49-F238E27FC236}">
                <a16:creationId xmlns:a16="http://schemas.microsoft.com/office/drawing/2014/main" id="{80445CB1-56E0-34AE-6433-05E05BF1BC0A}"/>
              </a:ext>
            </a:extLst>
          </p:cNvPr>
          <p:cNvSpPr>
            <a:spLocks noGrp="1"/>
          </p:cNvSpPr>
          <p:nvPr>
            <p:ph type="ftr" sz="quarter" idx="11"/>
          </p:nvPr>
        </p:nvSpPr>
        <p:spPr/>
        <p:txBody>
          <a:bodyPr/>
          <a:lstStyle>
            <a:lvl1pPr>
              <a:defRPr/>
            </a:lvl1pPr>
          </a:lstStyle>
          <a:p>
            <a:pPr>
              <a:defRPr/>
            </a:pPr>
            <a:endParaRPr lang="hu-HU"/>
          </a:p>
        </p:txBody>
      </p:sp>
      <p:sp>
        <p:nvSpPr>
          <p:cNvPr id="4" name="Dia számának helye 5">
            <a:extLst>
              <a:ext uri="{FF2B5EF4-FFF2-40B4-BE49-F238E27FC236}">
                <a16:creationId xmlns:a16="http://schemas.microsoft.com/office/drawing/2014/main" id="{8F39371C-232A-516B-0647-CC05A3E2FA8B}"/>
              </a:ext>
            </a:extLst>
          </p:cNvPr>
          <p:cNvSpPr>
            <a:spLocks noGrp="1"/>
          </p:cNvSpPr>
          <p:nvPr>
            <p:ph type="sldNum" sz="quarter" idx="12"/>
          </p:nvPr>
        </p:nvSpPr>
        <p:spPr/>
        <p:txBody>
          <a:bodyPr/>
          <a:lstStyle>
            <a:lvl1pPr>
              <a:defRPr/>
            </a:lvl1pPr>
          </a:lstStyle>
          <a:p>
            <a:fld id="{831FF37F-F557-4005-B6D6-C1161AFF423C}" type="slidenum">
              <a:rPr lang="hu-HU" altLang="hu-HU"/>
              <a:pPr/>
              <a:t>‹#›</a:t>
            </a:fld>
            <a:endParaRPr lang="hu-HU" altLang="hu-HU"/>
          </a:p>
        </p:txBody>
      </p:sp>
    </p:spTree>
    <p:extLst>
      <p:ext uri="{BB962C8B-B14F-4D97-AF65-F5344CB8AC3E}">
        <p14:creationId xmlns:p14="http://schemas.microsoft.com/office/powerpoint/2010/main" val="3012160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8BD9CFBA-A281-6D28-343C-2E8FD87EF7FA}"/>
              </a:ext>
            </a:extLst>
          </p:cNvPr>
          <p:cNvSpPr>
            <a:spLocks noGrp="1"/>
          </p:cNvSpPr>
          <p:nvPr>
            <p:ph type="dt" sz="half" idx="10"/>
          </p:nvPr>
        </p:nvSpPr>
        <p:spPr/>
        <p:txBody>
          <a:bodyPr/>
          <a:lstStyle>
            <a:lvl1pPr>
              <a:defRPr/>
            </a:lvl1pPr>
          </a:lstStyle>
          <a:p>
            <a:pPr>
              <a:defRPr/>
            </a:pPr>
            <a:endParaRPr lang="hu-HU"/>
          </a:p>
        </p:txBody>
      </p:sp>
      <p:sp>
        <p:nvSpPr>
          <p:cNvPr id="6" name="Élőláb helye 4">
            <a:extLst>
              <a:ext uri="{FF2B5EF4-FFF2-40B4-BE49-F238E27FC236}">
                <a16:creationId xmlns:a16="http://schemas.microsoft.com/office/drawing/2014/main" id="{DBF3B284-CFDC-28AC-4F86-B57C07A7A93E}"/>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1A266518-58A7-9DCA-3249-C8BBB141ABAA}"/>
              </a:ext>
            </a:extLst>
          </p:cNvPr>
          <p:cNvSpPr>
            <a:spLocks noGrp="1"/>
          </p:cNvSpPr>
          <p:nvPr>
            <p:ph type="sldNum" sz="quarter" idx="12"/>
          </p:nvPr>
        </p:nvSpPr>
        <p:spPr/>
        <p:txBody>
          <a:bodyPr/>
          <a:lstStyle>
            <a:lvl1pPr>
              <a:defRPr/>
            </a:lvl1pPr>
          </a:lstStyle>
          <a:p>
            <a:fld id="{25B5C38C-5FCD-4EAD-817E-47A94F49E192}" type="slidenum">
              <a:rPr lang="hu-HU" altLang="hu-HU"/>
              <a:pPr/>
              <a:t>‹#›</a:t>
            </a:fld>
            <a:endParaRPr lang="hu-HU" altLang="hu-HU"/>
          </a:p>
        </p:txBody>
      </p:sp>
    </p:spTree>
    <p:extLst>
      <p:ext uri="{BB962C8B-B14F-4D97-AF65-F5344CB8AC3E}">
        <p14:creationId xmlns:p14="http://schemas.microsoft.com/office/powerpoint/2010/main" val="407745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7C0F68F8-CB5C-D4AB-819A-C50A5758BB08}"/>
              </a:ext>
            </a:extLst>
          </p:cNvPr>
          <p:cNvSpPr>
            <a:spLocks noGrp="1"/>
          </p:cNvSpPr>
          <p:nvPr>
            <p:ph type="dt" sz="half" idx="10"/>
          </p:nvPr>
        </p:nvSpPr>
        <p:spPr/>
        <p:txBody>
          <a:bodyPr/>
          <a:lstStyle>
            <a:lvl1pPr>
              <a:defRPr/>
            </a:lvl1pPr>
          </a:lstStyle>
          <a:p>
            <a:pPr>
              <a:defRPr/>
            </a:pPr>
            <a:endParaRPr lang="hu-HU"/>
          </a:p>
        </p:txBody>
      </p:sp>
      <p:sp>
        <p:nvSpPr>
          <p:cNvPr id="6" name="Élőláb helye 4">
            <a:extLst>
              <a:ext uri="{FF2B5EF4-FFF2-40B4-BE49-F238E27FC236}">
                <a16:creationId xmlns:a16="http://schemas.microsoft.com/office/drawing/2014/main" id="{0710FCCF-38F9-113A-C527-10A8C6994E82}"/>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E725971F-5CED-10ED-4B87-C3E9AD9254C3}"/>
              </a:ext>
            </a:extLst>
          </p:cNvPr>
          <p:cNvSpPr>
            <a:spLocks noGrp="1"/>
          </p:cNvSpPr>
          <p:nvPr>
            <p:ph type="sldNum" sz="quarter" idx="12"/>
          </p:nvPr>
        </p:nvSpPr>
        <p:spPr/>
        <p:txBody>
          <a:bodyPr/>
          <a:lstStyle>
            <a:lvl1pPr>
              <a:defRPr/>
            </a:lvl1pPr>
          </a:lstStyle>
          <a:p>
            <a:fld id="{A29769F6-1F8D-46D3-A5E9-907B6C79856E}" type="slidenum">
              <a:rPr lang="hu-HU" altLang="hu-HU"/>
              <a:pPr/>
              <a:t>‹#›</a:t>
            </a:fld>
            <a:endParaRPr lang="hu-HU" altLang="hu-HU"/>
          </a:p>
        </p:txBody>
      </p:sp>
    </p:spTree>
    <p:extLst>
      <p:ext uri="{BB962C8B-B14F-4D97-AF65-F5344CB8AC3E}">
        <p14:creationId xmlns:p14="http://schemas.microsoft.com/office/powerpoint/2010/main" val="1230585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FB539CB-CB8D-FCEF-4E09-C3C4C14B7FE4}"/>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73DBB4FD-A9DC-0FFE-4E0F-0A1EDE9A1CB4}"/>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720B842C-A961-FB3A-AD31-099759D81E62}"/>
              </a:ext>
            </a:extLst>
          </p:cNvPr>
          <p:cNvSpPr>
            <a:spLocks noGrp="1"/>
          </p:cNvSpPr>
          <p:nvPr>
            <p:ph type="sldNum" sz="quarter" idx="12"/>
          </p:nvPr>
        </p:nvSpPr>
        <p:spPr/>
        <p:txBody>
          <a:bodyPr/>
          <a:lstStyle>
            <a:lvl1pPr>
              <a:defRPr/>
            </a:lvl1pPr>
          </a:lstStyle>
          <a:p>
            <a:fld id="{C128E952-1F2A-431F-A3A6-489FC21E1AC3}" type="slidenum">
              <a:rPr lang="hu-HU" altLang="hu-HU"/>
              <a:pPr/>
              <a:t>‹#›</a:t>
            </a:fld>
            <a:endParaRPr lang="hu-HU" altLang="hu-HU"/>
          </a:p>
        </p:txBody>
      </p:sp>
    </p:spTree>
    <p:extLst>
      <p:ext uri="{BB962C8B-B14F-4D97-AF65-F5344CB8AC3E}">
        <p14:creationId xmlns:p14="http://schemas.microsoft.com/office/powerpoint/2010/main" val="904069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91CDC47-9E25-C72E-98D1-D066D008A38C}"/>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FDDAF1DA-EBA1-3E6A-2CD7-3EAB8E68EE4A}"/>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3EFDCA20-6A10-906E-4341-DF8ADA0AC611}"/>
              </a:ext>
            </a:extLst>
          </p:cNvPr>
          <p:cNvSpPr>
            <a:spLocks noGrp="1"/>
          </p:cNvSpPr>
          <p:nvPr>
            <p:ph type="sldNum" sz="quarter" idx="12"/>
          </p:nvPr>
        </p:nvSpPr>
        <p:spPr/>
        <p:txBody>
          <a:bodyPr/>
          <a:lstStyle>
            <a:lvl1pPr>
              <a:defRPr/>
            </a:lvl1pPr>
          </a:lstStyle>
          <a:p>
            <a:fld id="{AC7F3580-5328-4901-94F6-E25550E434C6}" type="slidenum">
              <a:rPr lang="hu-HU" altLang="hu-HU"/>
              <a:pPr/>
              <a:t>‹#›</a:t>
            </a:fld>
            <a:endParaRPr lang="hu-HU" altLang="hu-HU"/>
          </a:p>
        </p:txBody>
      </p:sp>
    </p:spTree>
    <p:extLst>
      <p:ext uri="{BB962C8B-B14F-4D97-AF65-F5344CB8AC3E}">
        <p14:creationId xmlns:p14="http://schemas.microsoft.com/office/powerpoint/2010/main" val="3708737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F126F611-F778-9606-ED51-B78333C6F6D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F0CE293-462E-B07B-2B2B-45C3F43A208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EAE4BA88-0033-7972-0351-0F469F533FF3}"/>
              </a:ext>
            </a:extLst>
          </p:cNvPr>
          <p:cNvSpPr>
            <a:spLocks noGrp="1" noChangeArrowheads="1"/>
          </p:cNvSpPr>
          <p:nvPr>
            <p:ph type="sldNum" sz="quarter" idx="12"/>
          </p:nvPr>
        </p:nvSpPr>
        <p:spPr>
          <a:ln/>
        </p:spPr>
        <p:txBody>
          <a:bodyPr/>
          <a:lstStyle>
            <a:lvl1pPr>
              <a:defRPr/>
            </a:lvl1pPr>
          </a:lstStyle>
          <a:p>
            <a:pPr>
              <a:defRPr/>
            </a:pPr>
            <a:fld id="{8751DA9F-06DC-4949-B763-0E9DE683660A}" type="slidenum">
              <a:rPr lang="hu-HU" altLang="hu-HU"/>
              <a:pPr>
                <a:defRPr/>
              </a:pPr>
              <a:t>‹#›</a:t>
            </a:fld>
            <a:endParaRPr lang="hu-HU" altLang="hu-HU"/>
          </a:p>
        </p:txBody>
      </p:sp>
    </p:spTree>
    <p:extLst>
      <p:ext uri="{BB962C8B-B14F-4D97-AF65-F5344CB8AC3E}">
        <p14:creationId xmlns:p14="http://schemas.microsoft.com/office/powerpoint/2010/main" val="1056421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7F3A0E4F-1D7E-DBB1-25EA-3F8F00C224C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837F3B68-C917-206E-1141-D0D09E765AF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83546BDB-C05A-486D-8A8C-704811422AC0}"/>
              </a:ext>
            </a:extLst>
          </p:cNvPr>
          <p:cNvSpPr>
            <a:spLocks noGrp="1" noChangeArrowheads="1"/>
          </p:cNvSpPr>
          <p:nvPr>
            <p:ph type="sldNum" sz="quarter" idx="12"/>
          </p:nvPr>
        </p:nvSpPr>
        <p:spPr>
          <a:ln/>
        </p:spPr>
        <p:txBody>
          <a:bodyPr/>
          <a:lstStyle>
            <a:lvl1pPr>
              <a:defRPr/>
            </a:lvl1pPr>
          </a:lstStyle>
          <a:p>
            <a:pPr>
              <a:defRPr/>
            </a:pPr>
            <a:fld id="{DE5F1404-64F5-462F-B068-171811C703CC}" type="slidenum">
              <a:rPr lang="hu-HU" altLang="hu-HU"/>
              <a:pPr>
                <a:defRPr/>
              </a:pPr>
              <a:t>‹#›</a:t>
            </a:fld>
            <a:endParaRPr lang="hu-HU" altLang="hu-HU"/>
          </a:p>
        </p:txBody>
      </p:sp>
    </p:spTree>
    <p:extLst>
      <p:ext uri="{BB962C8B-B14F-4D97-AF65-F5344CB8AC3E}">
        <p14:creationId xmlns:p14="http://schemas.microsoft.com/office/powerpoint/2010/main" val="1635544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29A11CB0-D21C-A97E-7933-ED16654F00C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38409642-85D8-BB80-FAFF-E67387B780E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C11B44E0-9B83-434D-24CB-A852DC5FC95B}"/>
              </a:ext>
            </a:extLst>
          </p:cNvPr>
          <p:cNvSpPr>
            <a:spLocks noGrp="1" noChangeArrowheads="1"/>
          </p:cNvSpPr>
          <p:nvPr>
            <p:ph type="sldNum" sz="quarter" idx="12"/>
          </p:nvPr>
        </p:nvSpPr>
        <p:spPr>
          <a:ln/>
        </p:spPr>
        <p:txBody>
          <a:bodyPr/>
          <a:lstStyle>
            <a:lvl1pPr>
              <a:defRPr/>
            </a:lvl1pPr>
          </a:lstStyle>
          <a:p>
            <a:pPr>
              <a:defRPr/>
            </a:pPr>
            <a:fld id="{623F2566-CB5D-4336-A06E-F66DD3C48F1A}" type="slidenum">
              <a:rPr lang="hu-HU" altLang="hu-HU"/>
              <a:pPr>
                <a:defRPr/>
              </a:pPr>
              <a:t>‹#›</a:t>
            </a:fld>
            <a:endParaRPr lang="hu-HU" altLang="hu-HU"/>
          </a:p>
        </p:txBody>
      </p:sp>
    </p:spTree>
    <p:extLst>
      <p:ext uri="{BB962C8B-B14F-4D97-AF65-F5344CB8AC3E}">
        <p14:creationId xmlns:p14="http://schemas.microsoft.com/office/powerpoint/2010/main" val="4086487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C1D08110-DB7D-77D2-EA54-F7FDE7B8A040}"/>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76120F8D-DC9A-882C-597E-228A52D732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CB1880CE-BA93-8CF8-5FFC-2D889FACC169}"/>
              </a:ext>
            </a:extLst>
          </p:cNvPr>
          <p:cNvSpPr>
            <a:spLocks noGrp="1" noChangeArrowheads="1"/>
          </p:cNvSpPr>
          <p:nvPr>
            <p:ph type="sldNum" sz="quarter" idx="12"/>
          </p:nvPr>
        </p:nvSpPr>
        <p:spPr>
          <a:ln/>
        </p:spPr>
        <p:txBody>
          <a:bodyPr/>
          <a:lstStyle>
            <a:lvl1pPr>
              <a:defRPr/>
            </a:lvl1pPr>
          </a:lstStyle>
          <a:p>
            <a:pPr>
              <a:defRPr/>
            </a:pPr>
            <a:fld id="{6718F503-EFEA-48DF-9625-68F66427A19D}" type="slidenum">
              <a:rPr lang="hu-HU" altLang="hu-HU"/>
              <a:pPr>
                <a:defRPr/>
              </a:pPr>
              <a:t>‹#›</a:t>
            </a:fld>
            <a:endParaRPr lang="hu-HU" altLang="hu-HU"/>
          </a:p>
        </p:txBody>
      </p:sp>
    </p:spTree>
    <p:extLst>
      <p:ext uri="{BB962C8B-B14F-4D97-AF65-F5344CB8AC3E}">
        <p14:creationId xmlns:p14="http://schemas.microsoft.com/office/powerpoint/2010/main" val="3404739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91077AF4-005F-4EFF-8353-1741AC4F98AD}"/>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CFAB50FA-2A88-B0AC-6ECC-A4B9954BF90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DBBB50EB-3D14-1FFF-10A8-F564B1F5A8AE}"/>
              </a:ext>
            </a:extLst>
          </p:cNvPr>
          <p:cNvSpPr>
            <a:spLocks noGrp="1" noChangeArrowheads="1"/>
          </p:cNvSpPr>
          <p:nvPr>
            <p:ph type="sldNum" sz="quarter" idx="12"/>
          </p:nvPr>
        </p:nvSpPr>
        <p:spPr>
          <a:ln/>
        </p:spPr>
        <p:txBody>
          <a:bodyPr/>
          <a:lstStyle>
            <a:lvl1pPr>
              <a:defRPr/>
            </a:lvl1pPr>
          </a:lstStyle>
          <a:p>
            <a:pPr>
              <a:defRPr/>
            </a:pPr>
            <a:fld id="{C621257A-FC82-47A7-8269-0CB20485D60F}" type="slidenum">
              <a:rPr lang="hu-HU" altLang="hu-HU"/>
              <a:pPr>
                <a:defRPr/>
              </a:pPr>
              <a:t>‹#›</a:t>
            </a:fld>
            <a:endParaRPr lang="hu-HU" altLang="hu-HU"/>
          </a:p>
        </p:txBody>
      </p:sp>
    </p:spTree>
    <p:extLst>
      <p:ext uri="{BB962C8B-B14F-4D97-AF65-F5344CB8AC3E}">
        <p14:creationId xmlns:p14="http://schemas.microsoft.com/office/powerpoint/2010/main" val="221515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42261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D85E0970-DB31-D0BB-9B26-A5B6BD37D4F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3F36C4BF-EA1A-6841-410F-5E702524C65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4170F194-F960-9962-54A6-F5560CB98AFD}"/>
              </a:ext>
            </a:extLst>
          </p:cNvPr>
          <p:cNvSpPr>
            <a:spLocks noGrp="1" noChangeArrowheads="1"/>
          </p:cNvSpPr>
          <p:nvPr>
            <p:ph type="sldNum" sz="quarter" idx="12"/>
          </p:nvPr>
        </p:nvSpPr>
        <p:spPr>
          <a:ln/>
        </p:spPr>
        <p:txBody>
          <a:bodyPr/>
          <a:lstStyle>
            <a:lvl1pPr>
              <a:defRPr/>
            </a:lvl1pPr>
          </a:lstStyle>
          <a:p>
            <a:pPr>
              <a:defRPr/>
            </a:pPr>
            <a:fld id="{49392F9D-C78E-4324-B87C-FCFCDBE0C445}" type="slidenum">
              <a:rPr lang="hu-HU" altLang="hu-HU"/>
              <a:pPr>
                <a:defRPr/>
              </a:pPr>
              <a:t>‹#›</a:t>
            </a:fld>
            <a:endParaRPr lang="hu-HU" altLang="hu-HU"/>
          </a:p>
        </p:txBody>
      </p:sp>
    </p:spTree>
    <p:extLst>
      <p:ext uri="{BB962C8B-B14F-4D97-AF65-F5344CB8AC3E}">
        <p14:creationId xmlns:p14="http://schemas.microsoft.com/office/powerpoint/2010/main" val="1960113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7DB489-3478-F268-07A4-D22E648FC00D}"/>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83D3DC07-163A-9583-BDAB-C2B7421E72E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8B13F5D1-4AC3-F2A8-BEA1-5B2709244374}"/>
              </a:ext>
            </a:extLst>
          </p:cNvPr>
          <p:cNvSpPr>
            <a:spLocks noGrp="1" noChangeArrowheads="1"/>
          </p:cNvSpPr>
          <p:nvPr>
            <p:ph type="sldNum" sz="quarter" idx="12"/>
          </p:nvPr>
        </p:nvSpPr>
        <p:spPr>
          <a:ln/>
        </p:spPr>
        <p:txBody>
          <a:bodyPr/>
          <a:lstStyle>
            <a:lvl1pPr>
              <a:defRPr/>
            </a:lvl1pPr>
          </a:lstStyle>
          <a:p>
            <a:pPr>
              <a:defRPr/>
            </a:pPr>
            <a:fld id="{B4164C3D-DEFA-4736-A4A3-52A5C8886418}" type="slidenum">
              <a:rPr lang="hu-HU" altLang="hu-HU"/>
              <a:pPr>
                <a:defRPr/>
              </a:pPr>
              <a:t>‹#›</a:t>
            </a:fld>
            <a:endParaRPr lang="hu-HU" altLang="hu-HU"/>
          </a:p>
        </p:txBody>
      </p:sp>
    </p:spTree>
    <p:extLst>
      <p:ext uri="{BB962C8B-B14F-4D97-AF65-F5344CB8AC3E}">
        <p14:creationId xmlns:p14="http://schemas.microsoft.com/office/powerpoint/2010/main" val="210674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E0DEAB1A-EBD4-FFE7-6D0F-F9A85CB999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8FC8C5DD-7BF6-474F-4DEA-C42A6DCB062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C3D08977-4270-18D8-B5F4-D115806531BD}"/>
              </a:ext>
            </a:extLst>
          </p:cNvPr>
          <p:cNvSpPr>
            <a:spLocks noGrp="1" noChangeArrowheads="1"/>
          </p:cNvSpPr>
          <p:nvPr>
            <p:ph type="sldNum" sz="quarter" idx="12"/>
          </p:nvPr>
        </p:nvSpPr>
        <p:spPr>
          <a:ln/>
        </p:spPr>
        <p:txBody>
          <a:bodyPr/>
          <a:lstStyle>
            <a:lvl1pPr>
              <a:defRPr/>
            </a:lvl1pPr>
          </a:lstStyle>
          <a:p>
            <a:pPr>
              <a:defRPr/>
            </a:pPr>
            <a:fld id="{6174A48E-D12D-408C-AE12-B9DA1DD2046B}" type="slidenum">
              <a:rPr lang="hu-HU" altLang="hu-HU"/>
              <a:pPr>
                <a:defRPr/>
              </a:pPr>
              <a:t>‹#›</a:t>
            </a:fld>
            <a:endParaRPr lang="hu-HU" altLang="hu-HU"/>
          </a:p>
        </p:txBody>
      </p:sp>
    </p:spTree>
    <p:extLst>
      <p:ext uri="{BB962C8B-B14F-4D97-AF65-F5344CB8AC3E}">
        <p14:creationId xmlns:p14="http://schemas.microsoft.com/office/powerpoint/2010/main" val="2448650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BC133094-8AC2-C267-62B5-48247276B3AE}"/>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56DEC89-4701-B872-0ACF-FE2BA3C5A8B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8B09BECE-65D0-2B26-29BD-D73BAF3DE3D1}"/>
              </a:ext>
            </a:extLst>
          </p:cNvPr>
          <p:cNvSpPr>
            <a:spLocks noGrp="1" noChangeArrowheads="1"/>
          </p:cNvSpPr>
          <p:nvPr>
            <p:ph type="sldNum" sz="quarter" idx="12"/>
          </p:nvPr>
        </p:nvSpPr>
        <p:spPr>
          <a:ln/>
        </p:spPr>
        <p:txBody>
          <a:bodyPr/>
          <a:lstStyle>
            <a:lvl1pPr>
              <a:defRPr/>
            </a:lvl1pPr>
          </a:lstStyle>
          <a:p>
            <a:pPr>
              <a:defRPr/>
            </a:pPr>
            <a:fld id="{22DAE2A8-0BCA-47A5-A717-5CA9A7FF3677}" type="slidenum">
              <a:rPr lang="hu-HU" altLang="hu-HU"/>
              <a:pPr>
                <a:defRPr/>
              </a:pPr>
              <a:t>‹#›</a:t>
            </a:fld>
            <a:endParaRPr lang="hu-HU" altLang="hu-HU"/>
          </a:p>
        </p:txBody>
      </p:sp>
    </p:spTree>
    <p:extLst>
      <p:ext uri="{BB962C8B-B14F-4D97-AF65-F5344CB8AC3E}">
        <p14:creationId xmlns:p14="http://schemas.microsoft.com/office/powerpoint/2010/main" val="1100402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05BAA7A-4F4D-5FCE-1353-E04FB03BA37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7D86E0CC-CD04-0179-2E24-C541530B890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F5E67471-0B31-5FFB-8B1F-40CF1F9CC20C}"/>
              </a:ext>
            </a:extLst>
          </p:cNvPr>
          <p:cNvSpPr>
            <a:spLocks noGrp="1" noChangeArrowheads="1"/>
          </p:cNvSpPr>
          <p:nvPr>
            <p:ph type="sldNum" sz="quarter" idx="12"/>
          </p:nvPr>
        </p:nvSpPr>
        <p:spPr>
          <a:ln/>
        </p:spPr>
        <p:txBody>
          <a:bodyPr/>
          <a:lstStyle>
            <a:lvl1pPr>
              <a:defRPr/>
            </a:lvl1pPr>
          </a:lstStyle>
          <a:p>
            <a:pPr>
              <a:defRPr/>
            </a:pPr>
            <a:fld id="{8FE327FB-1339-4A29-B46E-AA018FEEB827}" type="slidenum">
              <a:rPr lang="hu-HU" altLang="hu-HU"/>
              <a:pPr>
                <a:defRPr/>
              </a:pPr>
              <a:t>‹#›</a:t>
            </a:fld>
            <a:endParaRPr lang="hu-HU" altLang="hu-HU"/>
          </a:p>
        </p:txBody>
      </p:sp>
    </p:spTree>
    <p:extLst>
      <p:ext uri="{BB962C8B-B14F-4D97-AF65-F5344CB8AC3E}">
        <p14:creationId xmlns:p14="http://schemas.microsoft.com/office/powerpoint/2010/main" val="3623173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3B7BC3E-4D7A-5D01-579D-52E21290A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F8D6AC6C-F991-E29B-0516-8B47DC73D89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350332A9-4A9C-3123-5D72-102A377389C3}"/>
              </a:ext>
            </a:extLst>
          </p:cNvPr>
          <p:cNvSpPr>
            <a:spLocks noGrp="1" noChangeArrowheads="1"/>
          </p:cNvSpPr>
          <p:nvPr>
            <p:ph type="sldNum" sz="quarter" idx="12"/>
          </p:nvPr>
        </p:nvSpPr>
        <p:spPr>
          <a:ln/>
        </p:spPr>
        <p:txBody>
          <a:bodyPr/>
          <a:lstStyle>
            <a:lvl1pPr>
              <a:defRPr/>
            </a:lvl1pPr>
          </a:lstStyle>
          <a:p>
            <a:pPr>
              <a:defRPr/>
            </a:pPr>
            <a:fld id="{EBF7E289-BF6C-4656-9947-0C7192274BF7}" type="slidenum">
              <a:rPr lang="hu-HU" altLang="hu-HU"/>
              <a:pPr>
                <a:defRPr/>
              </a:pPr>
              <a:t>‹#›</a:t>
            </a:fld>
            <a:endParaRPr lang="hu-HU" altLang="hu-HU"/>
          </a:p>
        </p:txBody>
      </p:sp>
    </p:spTree>
    <p:extLst>
      <p:ext uri="{BB962C8B-B14F-4D97-AF65-F5344CB8AC3E}">
        <p14:creationId xmlns:p14="http://schemas.microsoft.com/office/powerpoint/2010/main" val="2220053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7C252E5C-9F9E-251E-7144-3054FC3FDE2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2EDE308-7961-B4F3-DA9D-0AD9210562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E1575C91-CD8E-8F5E-A180-8FFF82D07C41}"/>
              </a:ext>
            </a:extLst>
          </p:cNvPr>
          <p:cNvSpPr>
            <a:spLocks noGrp="1" noChangeArrowheads="1"/>
          </p:cNvSpPr>
          <p:nvPr>
            <p:ph type="sldNum" sz="quarter" idx="12"/>
          </p:nvPr>
        </p:nvSpPr>
        <p:spPr>
          <a:ln/>
        </p:spPr>
        <p:txBody>
          <a:bodyPr/>
          <a:lstStyle>
            <a:lvl1pPr>
              <a:defRPr/>
            </a:lvl1pPr>
          </a:lstStyle>
          <a:p>
            <a:pPr>
              <a:defRPr/>
            </a:pPr>
            <a:fld id="{1B80D9EA-D6D1-432B-93D1-31A8B82437F6}" type="slidenum">
              <a:rPr lang="hu-HU" altLang="hu-HU"/>
              <a:pPr>
                <a:defRPr/>
              </a:pPr>
              <a:t>‹#›</a:t>
            </a:fld>
            <a:endParaRPr lang="hu-HU" altLang="hu-HU"/>
          </a:p>
        </p:txBody>
      </p:sp>
    </p:spTree>
    <p:extLst>
      <p:ext uri="{BB962C8B-B14F-4D97-AF65-F5344CB8AC3E}">
        <p14:creationId xmlns:p14="http://schemas.microsoft.com/office/powerpoint/2010/main" val="1291402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84BA6D3-6B5B-7CE6-28F6-E51C57D03A0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477522DA-B7F6-C084-E5D8-52430A6AE7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43732A82-98F9-155C-F369-AA9B20C3242B}"/>
              </a:ext>
            </a:extLst>
          </p:cNvPr>
          <p:cNvSpPr>
            <a:spLocks noGrp="1" noChangeArrowheads="1"/>
          </p:cNvSpPr>
          <p:nvPr>
            <p:ph type="sldNum" sz="quarter" idx="12"/>
          </p:nvPr>
        </p:nvSpPr>
        <p:spPr>
          <a:ln/>
        </p:spPr>
        <p:txBody>
          <a:bodyPr/>
          <a:lstStyle>
            <a:lvl1pPr>
              <a:defRPr/>
            </a:lvl1pPr>
          </a:lstStyle>
          <a:p>
            <a:pPr>
              <a:defRPr/>
            </a:pPr>
            <a:fld id="{83A40B5B-B4DB-4392-8400-FE794583A67A}" type="slidenum">
              <a:rPr lang="hu-HU" altLang="hu-HU"/>
              <a:pPr>
                <a:defRPr/>
              </a:pPr>
              <a:t>‹#›</a:t>
            </a:fld>
            <a:endParaRPr lang="hu-HU" altLang="hu-HU"/>
          </a:p>
        </p:txBody>
      </p:sp>
    </p:spTree>
    <p:extLst>
      <p:ext uri="{BB962C8B-B14F-4D97-AF65-F5344CB8AC3E}">
        <p14:creationId xmlns:p14="http://schemas.microsoft.com/office/powerpoint/2010/main" val="2378136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68085CA1-3D5E-8DCA-D611-058BAEA9D0E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B782893-BF0C-F878-2B48-BFD4B07D131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EB8259DE-96A7-01E0-93ED-9AA3AC71E75B}"/>
              </a:ext>
            </a:extLst>
          </p:cNvPr>
          <p:cNvSpPr>
            <a:spLocks noGrp="1" noChangeArrowheads="1"/>
          </p:cNvSpPr>
          <p:nvPr>
            <p:ph type="sldNum" sz="quarter" idx="12"/>
          </p:nvPr>
        </p:nvSpPr>
        <p:spPr>
          <a:ln/>
        </p:spPr>
        <p:txBody>
          <a:bodyPr/>
          <a:lstStyle>
            <a:lvl1pPr>
              <a:defRPr/>
            </a:lvl1pPr>
          </a:lstStyle>
          <a:p>
            <a:pPr>
              <a:defRPr/>
            </a:pPr>
            <a:fld id="{AC97B160-19B7-4A4B-BFD6-0955BD52D542}" type="slidenum">
              <a:rPr lang="hu-HU" altLang="hu-HU"/>
              <a:pPr>
                <a:defRPr/>
              </a:pPr>
              <a:t>‹#›</a:t>
            </a:fld>
            <a:endParaRPr lang="hu-HU" altLang="hu-HU"/>
          </a:p>
        </p:txBody>
      </p:sp>
    </p:spTree>
    <p:extLst>
      <p:ext uri="{BB962C8B-B14F-4D97-AF65-F5344CB8AC3E}">
        <p14:creationId xmlns:p14="http://schemas.microsoft.com/office/powerpoint/2010/main" val="2899311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E4DADA15-9B2A-E677-D09D-78D6EE6E680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DF7F05A3-DA7C-FBAC-CE23-A8A07E96D27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F17E5B5F-0702-E5F6-6471-1505D4CB1641}"/>
              </a:ext>
            </a:extLst>
          </p:cNvPr>
          <p:cNvSpPr>
            <a:spLocks noGrp="1" noChangeArrowheads="1"/>
          </p:cNvSpPr>
          <p:nvPr>
            <p:ph type="sldNum" sz="quarter" idx="12"/>
          </p:nvPr>
        </p:nvSpPr>
        <p:spPr>
          <a:ln/>
        </p:spPr>
        <p:txBody>
          <a:bodyPr/>
          <a:lstStyle>
            <a:lvl1pPr>
              <a:defRPr/>
            </a:lvl1pPr>
          </a:lstStyle>
          <a:p>
            <a:pPr>
              <a:defRPr/>
            </a:pPr>
            <a:fld id="{9FF4B896-8B4C-4CDD-A0A7-2F5AB6ABE7E3}" type="slidenum">
              <a:rPr lang="hu-HU" altLang="hu-HU"/>
              <a:pPr>
                <a:defRPr/>
              </a:pPr>
              <a:t>‹#›</a:t>
            </a:fld>
            <a:endParaRPr lang="hu-HU" altLang="hu-HU"/>
          </a:p>
        </p:txBody>
      </p:sp>
    </p:spTree>
    <p:extLst>
      <p:ext uri="{BB962C8B-B14F-4D97-AF65-F5344CB8AC3E}">
        <p14:creationId xmlns:p14="http://schemas.microsoft.com/office/powerpoint/2010/main" val="168092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38609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68489BD8-6EAE-F541-7C76-E075CC1C3EF0}"/>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5C465DC7-5E95-9753-9A7E-433A55712C4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5ACEFAE8-E784-210F-E9DD-959E873FD31A}"/>
              </a:ext>
            </a:extLst>
          </p:cNvPr>
          <p:cNvSpPr>
            <a:spLocks noGrp="1" noChangeArrowheads="1"/>
          </p:cNvSpPr>
          <p:nvPr>
            <p:ph type="sldNum" sz="quarter" idx="12"/>
          </p:nvPr>
        </p:nvSpPr>
        <p:spPr>
          <a:ln/>
        </p:spPr>
        <p:txBody>
          <a:bodyPr/>
          <a:lstStyle>
            <a:lvl1pPr>
              <a:defRPr/>
            </a:lvl1pPr>
          </a:lstStyle>
          <a:p>
            <a:pPr>
              <a:defRPr/>
            </a:pPr>
            <a:fld id="{B239FC98-025A-4F82-A3D9-BD51F064F8F9}" type="slidenum">
              <a:rPr lang="hu-HU" altLang="hu-HU"/>
              <a:pPr>
                <a:defRPr/>
              </a:pPr>
              <a:t>‹#›</a:t>
            </a:fld>
            <a:endParaRPr lang="hu-HU" altLang="hu-HU"/>
          </a:p>
        </p:txBody>
      </p:sp>
    </p:spTree>
    <p:extLst>
      <p:ext uri="{BB962C8B-B14F-4D97-AF65-F5344CB8AC3E}">
        <p14:creationId xmlns:p14="http://schemas.microsoft.com/office/powerpoint/2010/main" val="2566155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9DABAEF8-A703-254A-005D-55C027BF262F}"/>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D74C7D79-787C-3B87-0C6E-86089465727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919B889E-AAE0-7BF5-7BC7-962BE520A416}"/>
              </a:ext>
            </a:extLst>
          </p:cNvPr>
          <p:cNvSpPr>
            <a:spLocks noGrp="1" noChangeArrowheads="1"/>
          </p:cNvSpPr>
          <p:nvPr>
            <p:ph type="sldNum" sz="quarter" idx="12"/>
          </p:nvPr>
        </p:nvSpPr>
        <p:spPr>
          <a:ln/>
        </p:spPr>
        <p:txBody>
          <a:bodyPr/>
          <a:lstStyle>
            <a:lvl1pPr>
              <a:defRPr/>
            </a:lvl1pPr>
          </a:lstStyle>
          <a:p>
            <a:pPr>
              <a:defRPr/>
            </a:pPr>
            <a:fld id="{B285FB4B-0DCA-4EA6-8F08-7FAD1982E613}" type="slidenum">
              <a:rPr lang="hu-HU" altLang="hu-HU"/>
              <a:pPr>
                <a:defRPr/>
              </a:pPr>
              <a:t>‹#›</a:t>
            </a:fld>
            <a:endParaRPr lang="hu-HU" altLang="hu-HU"/>
          </a:p>
        </p:txBody>
      </p:sp>
    </p:spTree>
    <p:extLst>
      <p:ext uri="{BB962C8B-B14F-4D97-AF65-F5344CB8AC3E}">
        <p14:creationId xmlns:p14="http://schemas.microsoft.com/office/powerpoint/2010/main" val="1541109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A8CFD2-2A16-AA6A-37BB-601518A951BD}"/>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DDDA2CD9-858E-C64A-FE10-315CCE4DA0A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7A4A6555-F33E-BE64-1D80-5D2AE27E2656}"/>
              </a:ext>
            </a:extLst>
          </p:cNvPr>
          <p:cNvSpPr>
            <a:spLocks noGrp="1" noChangeArrowheads="1"/>
          </p:cNvSpPr>
          <p:nvPr>
            <p:ph type="sldNum" sz="quarter" idx="12"/>
          </p:nvPr>
        </p:nvSpPr>
        <p:spPr>
          <a:ln/>
        </p:spPr>
        <p:txBody>
          <a:bodyPr/>
          <a:lstStyle>
            <a:lvl1pPr>
              <a:defRPr/>
            </a:lvl1pPr>
          </a:lstStyle>
          <a:p>
            <a:pPr>
              <a:defRPr/>
            </a:pPr>
            <a:fld id="{5611BE8F-E71A-4FBE-8B1E-E551F7654F74}" type="slidenum">
              <a:rPr lang="hu-HU" altLang="hu-HU"/>
              <a:pPr>
                <a:defRPr/>
              </a:pPr>
              <a:t>‹#›</a:t>
            </a:fld>
            <a:endParaRPr lang="hu-HU" altLang="hu-HU"/>
          </a:p>
        </p:txBody>
      </p:sp>
    </p:spTree>
    <p:extLst>
      <p:ext uri="{BB962C8B-B14F-4D97-AF65-F5344CB8AC3E}">
        <p14:creationId xmlns:p14="http://schemas.microsoft.com/office/powerpoint/2010/main" val="3756245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0C7606E0-BEC5-6580-8818-02C7BC89FD8A}"/>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9266F80F-AB27-1468-215F-358D8424A3A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15A58AA2-0F73-C191-7910-C48B971154F5}"/>
              </a:ext>
            </a:extLst>
          </p:cNvPr>
          <p:cNvSpPr>
            <a:spLocks noGrp="1" noChangeArrowheads="1"/>
          </p:cNvSpPr>
          <p:nvPr>
            <p:ph type="sldNum" sz="quarter" idx="12"/>
          </p:nvPr>
        </p:nvSpPr>
        <p:spPr>
          <a:ln/>
        </p:spPr>
        <p:txBody>
          <a:bodyPr/>
          <a:lstStyle>
            <a:lvl1pPr>
              <a:defRPr/>
            </a:lvl1pPr>
          </a:lstStyle>
          <a:p>
            <a:pPr>
              <a:defRPr/>
            </a:pPr>
            <a:fld id="{34E79020-F250-4F87-9DA7-00E2CB18675E}" type="slidenum">
              <a:rPr lang="hu-HU" altLang="hu-HU"/>
              <a:pPr>
                <a:defRPr/>
              </a:pPr>
              <a:t>‹#›</a:t>
            </a:fld>
            <a:endParaRPr lang="hu-HU" altLang="hu-HU"/>
          </a:p>
        </p:txBody>
      </p:sp>
    </p:spTree>
    <p:extLst>
      <p:ext uri="{BB962C8B-B14F-4D97-AF65-F5344CB8AC3E}">
        <p14:creationId xmlns:p14="http://schemas.microsoft.com/office/powerpoint/2010/main" val="2694798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D28C3A48-61B6-2D4A-DF90-7C1A67638DF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770B252-4F46-EE2D-E7B0-1371BC8DD55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0093A66E-C08C-31CE-09E9-C37A39205EE4}"/>
              </a:ext>
            </a:extLst>
          </p:cNvPr>
          <p:cNvSpPr>
            <a:spLocks noGrp="1" noChangeArrowheads="1"/>
          </p:cNvSpPr>
          <p:nvPr>
            <p:ph type="sldNum" sz="quarter" idx="12"/>
          </p:nvPr>
        </p:nvSpPr>
        <p:spPr>
          <a:ln/>
        </p:spPr>
        <p:txBody>
          <a:bodyPr/>
          <a:lstStyle>
            <a:lvl1pPr>
              <a:defRPr/>
            </a:lvl1pPr>
          </a:lstStyle>
          <a:p>
            <a:pPr>
              <a:defRPr/>
            </a:pPr>
            <a:fld id="{66D6013F-2593-41A6-96B2-35441000520F}" type="slidenum">
              <a:rPr lang="hu-HU" altLang="hu-HU"/>
              <a:pPr>
                <a:defRPr/>
              </a:pPr>
              <a:t>‹#›</a:t>
            </a:fld>
            <a:endParaRPr lang="hu-HU" altLang="hu-HU"/>
          </a:p>
        </p:txBody>
      </p:sp>
    </p:spTree>
    <p:extLst>
      <p:ext uri="{BB962C8B-B14F-4D97-AF65-F5344CB8AC3E}">
        <p14:creationId xmlns:p14="http://schemas.microsoft.com/office/powerpoint/2010/main" val="1354727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161871F-4160-2B68-5002-F31F130CD49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06A9167-B7C5-647F-0570-28F94300C2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4C6B1BC4-EFAF-AF88-8644-75A78A156BD5}"/>
              </a:ext>
            </a:extLst>
          </p:cNvPr>
          <p:cNvSpPr>
            <a:spLocks noGrp="1" noChangeArrowheads="1"/>
          </p:cNvSpPr>
          <p:nvPr>
            <p:ph type="sldNum" sz="quarter" idx="12"/>
          </p:nvPr>
        </p:nvSpPr>
        <p:spPr>
          <a:ln/>
        </p:spPr>
        <p:txBody>
          <a:bodyPr/>
          <a:lstStyle>
            <a:lvl1pPr>
              <a:defRPr/>
            </a:lvl1pPr>
          </a:lstStyle>
          <a:p>
            <a:pPr>
              <a:defRPr/>
            </a:pPr>
            <a:fld id="{1FC90572-C0D0-446B-91BB-B9C6BCA01CBB}" type="slidenum">
              <a:rPr lang="hu-HU" altLang="hu-HU"/>
              <a:pPr>
                <a:defRPr/>
              </a:pPr>
              <a:t>‹#›</a:t>
            </a:fld>
            <a:endParaRPr lang="hu-HU" altLang="hu-HU"/>
          </a:p>
        </p:txBody>
      </p:sp>
    </p:spTree>
    <p:extLst>
      <p:ext uri="{BB962C8B-B14F-4D97-AF65-F5344CB8AC3E}">
        <p14:creationId xmlns:p14="http://schemas.microsoft.com/office/powerpoint/2010/main" val="2176761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4B0B10E0-B9EB-1382-AE00-A2DE06A6EFF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D5C1BB4-3034-0181-4F71-E8425C9D6DA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7A145797-6090-8DFD-4BB6-CA1B5B11CBE7}"/>
              </a:ext>
            </a:extLst>
          </p:cNvPr>
          <p:cNvSpPr>
            <a:spLocks noGrp="1" noChangeArrowheads="1"/>
          </p:cNvSpPr>
          <p:nvPr>
            <p:ph type="sldNum" sz="quarter" idx="12"/>
          </p:nvPr>
        </p:nvSpPr>
        <p:spPr>
          <a:ln/>
        </p:spPr>
        <p:txBody>
          <a:bodyPr/>
          <a:lstStyle>
            <a:lvl1pPr>
              <a:defRPr/>
            </a:lvl1pPr>
          </a:lstStyle>
          <a:p>
            <a:pPr>
              <a:defRPr/>
            </a:pPr>
            <a:fld id="{8D9D5A77-5A95-4C9F-9572-62CA67D290B3}" type="slidenum">
              <a:rPr lang="hu-HU" altLang="hu-HU"/>
              <a:pPr>
                <a:defRPr/>
              </a:pPr>
              <a:t>‹#›</a:t>
            </a:fld>
            <a:endParaRPr lang="hu-HU" altLang="hu-HU"/>
          </a:p>
        </p:txBody>
      </p:sp>
    </p:spTree>
    <p:extLst>
      <p:ext uri="{BB962C8B-B14F-4D97-AF65-F5344CB8AC3E}">
        <p14:creationId xmlns:p14="http://schemas.microsoft.com/office/powerpoint/2010/main" val="624112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zabadkézi sokszög 6">
            <a:extLst>
              <a:ext uri="{FF2B5EF4-FFF2-40B4-BE49-F238E27FC236}">
                <a16:creationId xmlns:a16="http://schemas.microsoft.com/office/drawing/2014/main" id="{3F0E0CA9-A2E1-9635-7EDD-1D8759603AD8}"/>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3" name="Szabadkézi sokszög 7">
            <a:extLst>
              <a:ext uri="{FF2B5EF4-FFF2-40B4-BE49-F238E27FC236}">
                <a16:creationId xmlns:a16="http://schemas.microsoft.com/office/drawing/2014/main" id="{3A39B6CB-420C-5426-BE4E-CF98C1A06536}"/>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nvGrpSpPr>
          <p:cNvPr id="4" name="Csoportba foglalás 1">
            <a:extLst>
              <a:ext uri="{FF2B5EF4-FFF2-40B4-BE49-F238E27FC236}">
                <a16:creationId xmlns:a16="http://schemas.microsoft.com/office/drawing/2014/main" id="{181DAAFC-B879-9395-A7CE-4A882DA27EF5}"/>
              </a:ext>
            </a:extLst>
          </p:cNvPr>
          <p:cNvGrpSpPr>
            <a:grpSpLocks/>
          </p:cNvGrpSpPr>
          <p:nvPr/>
        </p:nvGrpSpPr>
        <p:grpSpPr bwMode="auto">
          <a:xfrm>
            <a:off x="-25399" y="203200"/>
            <a:ext cx="12240684" cy="647700"/>
            <a:chOff x="-19045" y="216550"/>
            <a:chExt cx="9180548" cy="649224"/>
          </a:xfrm>
        </p:grpSpPr>
        <p:sp>
          <p:nvSpPr>
            <p:cNvPr id="5" name="Szabadkézi sokszög 11">
              <a:extLst>
                <a:ext uri="{FF2B5EF4-FFF2-40B4-BE49-F238E27FC236}">
                  <a16:creationId xmlns:a16="http://schemas.microsoft.com/office/drawing/2014/main" id="{031CE364-2F10-DBE7-C194-50B70986058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6" name="Szabadkézi sokszög 12">
              <a:extLst>
                <a:ext uri="{FF2B5EF4-FFF2-40B4-BE49-F238E27FC236}">
                  <a16:creationId xmlns:a16="http://schemas.microsoft.com/office/drawing/2014/main" id="{1F6DF5C7-3DF4-2E5E-4EA1-93D83868772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9" name="Cím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7" name="Dátum helye 29">
            <a:extLst>
              <a:ext uri="{FF2B5EF4-FFF2-40B4-BE49-F238E27FC236}">
                <a16:creationId xmlns:a16="http://schemas.microsoft.com/office/drawing/2014/main" id="{E010AD30-E16A-1E4A-8F64-6BB5192479F1}"/>
              </a:ext>
            </a:extLst>
          </p:cNvPr>
          <p:cNvSpPr>
            <a:spLocks noGrp="1"/>
          </p:cNvSpPr>
          <p:nvPr>
            <p:ph type="dt" sz="half" idx="10"/>
          </p:nvPr>
        </p:nvSpPr>
        <p:spPr/>
        <p:txBody>
          <a:bodyPr/>
          <a:lstStyle>
            <a:lvl1pPr>
              <a:defRPr/>
            </a:lvl1pPr>
          </a:lstStyle>
          <a:p>
            <a:pPr>
              <a:defRPr/>
            </a:pPr>
            <a:fld id="{F7C88807-0A7D-4438-9980-7E6EC2F70CD8}" type="datetimeFigureOut">
              <a:rPr lang="hu-HU"/>
              <a:pPr>
                <a:defRPr/>
              </a:pPr>
              <a:t>2024. 11. 06.</a:t>
            </a:fld>
            <a:endParaRPr lang="hu-HU"/>
          </a:p>
        </p:txBody>
      </p:sp>
      <p:sp>
        <p:nvSpPr>
          <p:cNvPr id="8" name="Élőláb helye 18">
            <a:extLst>
              <a:ext uri="{FF2B5EF4-FFF2-40B4-BE49-F238E27FC236}">
                <a16:creationId xmlns:a16="http://schemas.microsoft.com/office/drawing/2014/main" id="{35AA61F6-6E97-CAEC-EE94-D4282BF6E888}"/>
              </a:ext>
            </a:extLst>
          </p:cNvPr>
          <p:cNvSpPr>
            <a:spLocks noGrp="1"/>
          </p:cNvSpPr>
          <p:nvPr>
            <p:ph type="ftr" sz="quarter" idx="11"/>
          </p:nvPr>
        </p:nvSpPr>
        <p:spPr/>
        <p:txBody>
          <a:bodyPr/>
          <a:lstStyle>
            <a:lvl1pPr>
              <a:defRPr/>
            </a:lvl1pPr>
          </a:lstStyle>
          <a:p>
            <a:pPr>
              <a:defRPr/>
            </a:pPr>
            <a:endParaRPr lang="hu-HU"/>
          </a:p>
        </p:txBody>
      </p:sp>
      <p:sp>
        <p:nvSpPr>
          <p:cNvPr id="10" name="Dia számának helye 26">
            <a:extLst>
              <a:ext uri="{FF2B5EF4-FFF2-40B4-BE49-F238E27FC236}">
                <a16:creationId xmlns:a16="http://schemas.microsoft.com/office/drawing/2014/main" id="{942BB132-8730-CB53-8ECE-42B12FDCB65B}"/>
              </a:ext>
            </a:extLst>
          </p:cNvPr>
          <p:cNvSpPr>
            <a:spLocks noGrp="1"/>
          </p:cNvSpPr>
          <p:nvPr>
            <p:ph type="sldNum" sz="quarter" idx="12"/>
          </p:nvPr>
        </p:nvSpPr>
        <p:spPr>
          <a:xfrm>
            <a:off x="10566400" y="6356351"/>
            <a:ext cx="1016000" cy="365125"/>
          </a:xfrm>
        </p:spPr>
        <p:txBody>
          <a:bodyPr/>
          <a:lstStyle>
            <a:lvl1pPr>
              <a:defRPr>
                <a:solidFill>
                  <a:srgbClr val="BCC7CD"/>
                </a:solidFill>
              </a:defRPr>
            </a:lvl1pPr>
          </a:lstStyle>
          <a:p>
            <a:pPr>
              <a:defRPr/>
            </a:pPr>
            <a:fld id="{53BA50FD-ECEF-4F6B-BED5-BA3AB615B0F2}" type="slidenum">
              <a:rPr lang="hu-HU" altLang="hu-HU"/>
              <a:pPr>
                <a:defRPr/>
              </a:pPr>
              <a:t>‹#›</a:t>
            </a:fld>
            <a:endParaRPr lang="hu-HU" altLang="hu-HU"/>
          </a:p>
        </p:txBody>
      </p:sp>
    </p:spTree>
    <p:extLst>
      <p:ext uri="{BB962C8B-B14F-4D97-AF65-F5344CB8AC3E}">
        <p14:creationId xmlns:p14="http://schemas.microsoft.com/office/powerpoint/2010/main" val="212987026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zabadkézi sokszög 6">
            <a:extLst>
              <a:ext uri="{FF2B5EF4-FFF2-40B4-BE49-F238E27FC236}">
                <a16:creationId xmlns:a16="http://schemas.microsoft.com/office/drawing/2014/main" id="{63EA9775-C06F-6F8D-8CC5-FCAAD4175B5A}"/>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5" name="Szabadkézi sokszög 7">
            <a:extLst>
              <a:ext uri="{FF2B5EF4-FFF2-40B4-BE49-F238E27FC236}">
                <a16:creationId xmlns:a16="http://schemas.microsoft.com/office/drawing/2014/main" id="{BC2D76D3-759E-3243-5AF7-5044BA3C907F}"/>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nvGrpSpPr>
          <p:cNvPr id="6" name="Csoportba foglalás 1">
            <a:extLst>
              <a:ext uri="{FF2B5EF4-FFF2-40B4-BE49-F238E27FC236}">
                <a16:creationId xmlns:a16="http://schemas.microsoft.com/office/drawing/2014/main" id="{9EA544FC-7BFB-1058-F57B-4082B2247ED5}"/>
              </a:ext>
            </a:extLst>
          </p:cNvPr>
          <p:cNvGrpSpPr>
            <a:grpSpLocks/>
          </p:cNvGrpSpPr>
          <p:nvPr/>
        </p:nvGrpSpPr>
        <p:grpSpPr bwMode="auto">
          <a:xfrm>
            <a:off x="-25399" y="203200"/>
            <a:ext cx="12240684" cy="647700"/>
            <a:chOff x="-19045" y="216550"/>
            <a:chExt cx="9180548" cy="649224"/>
          </a:xfrm>
        </p:grpSpPr>
        <p:sp>
          <p:nvSpPr>
            <p:cNvPr id="7" name="Szabadkézi sokszög 11">
              <a:extLst>
                <a:ext uri="{FF2B5EF4-FFF2-40B4-BE49-F238E27FC236}">
                  <a16:creationId xmlns:a16="http://schemas.microsoft.com/office/drawing/2014/main" id="{43CC3594-08FC-DDA4-F422-3B46216FD70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Szabadkézi sokszög 12">
              <a:extLst>
                <a:ext uri="{FF2B5EF4-FFF2-40B4-BE49-F238E27FC236}">
                  <a16:creationId xmlns:a16="http://schemas.microsoft.com/office/drawing/2014/main" id="{01C2B79E-DD6A-0310-FABB-7FAA77C7AD0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2" name="Cím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9" name="Dátum helye 3">
            <a:extLst>
              <a:ext uri="{FF2B5EF4-FFF2-40B4-BE49-F238E27FC236}">
                <a16:creationId xmlns:a16="http://schemas.microsoft.com/office/drawing/2014/main" id="{93D8CBB1-1D29-6B97-FBB7-D3C5A50E0775}"/>
              </a:ext>
            </a:extLst>
          </p:cNvPr>
          <p:cNvSpPr>
            <a:spLocks noGrp="1"/>
          </p:cNvSpPr>
          <p:nvPr>
            <p:ph type="dt" sz="half" idx="10"/>
          </p:nvPr>
        </p:nvSpPr>
        <p:spPr/>
        <p:txBody>
          <a:bodyPr/>
          <a:lstStyle>
            <a:lvl1pPr>
              <a:defRPr/>
            </a:lvl1pPr>
          </a:lstStyle>
          <a:p>
            <a:pPr>
              <a:defRPr/>
            </a:pPr>
            <a:fld id="{F54C5986-1D96-4117-8886-CB036DF50132}" type="datetimeFigureOut">
              <a:rPr lang="hu-HU"/>
              <a:pPr>
                <a:defRPr/>
              </a:pPr>
              <a:t>2024. 11. 06.</a:t>
            </a:fld>
            <a:endParaRPr lang="hu-HU"/>
          </a:p>
        </p:txBody>
      </p:sp>
      <p:sp>
        <p:nvSpPr>
          <p:cNvPr id="10" name="Élőláb helye 4">
            <a:extLst>
              <a:ext uri="{FF2B5EF4-FFF2-40B4-BE49-F238E27FC236}">
                <a16:creationId xmlns:a16="http://schemas.microsoft.com/office/drawing/2014/main" id="{70F96399-91AC-CAE0-3C53-2C94EAE0B5A0}"/>
              </a:ext>
            </a:extLst>
          </p:cNvPr>
          <p:cNvSpPr>
            <a:spLocks noGrp="1"/>
          </p:cNvSpPr>
          <p:nvPr>
            <p:ph type="ftr" sz="quarter" idx="11"/>
          </p:nvPr>
        </p:nvSpPr>
        <p:spPr/>
        <p:txBody>
          <a:bodyPr/>
          <a:lstStyle>
            <a:lvl1pPr>
              <a:defRPr/>
            </a:lvl1pPr>
          </a:lstStyle>
          <a:p>
            <a:pPr>
              <a:defRPr/>
            </a:pPr>
            <a:endParaRPr lang="hu-HU"/>
          </a:p>
        </p:txBody>
      </p:sp>
      <p:sp>
        <p:nvSpPr>
          <p:cNvPr id="11" name="Dia számának helye 5">
            <a:extLst>
              <a:ext uri="{FF2B5EF4-FFF2-40B4-BE49-F238E27FC236}">
                <a16:creationId xmlns:a16="http://schemas.microsoft.com/office/drawing/2014/main" id="{0AC85FDC-2FA7-3DA9-A88B-6AF417F040C6}"/>
              </a:ext>
            </a:extLst>
          </p:cNvPr>
          <p:cNvSpPr>
            <a:spLocks noGrp="1"/>
          </p:cNvSpPr>
          <p:nvPr>
            <p:ph type="sldNum" sz="quarter" idx="12"/>
          </p:nvPr>
        </p:nvSpPr>
        <p:spPr>
          <a:xfrm>
            <a:off x="10566400" y="6356351"/>
            <a:ext cx="1016000" cy="365125"/>
          </a:xfrm>
        </p:spPr>
        <p:txBody>
          <a:bodyPr/>
          <a:lstStyle>
            <a:lvl1pPr>
              <a:defRPr>
                <a:solidFill>
                  <a:srgbClr val="BCC7CD"/>
                </a:solidFill>
              </a:defRPr>
            </a:lvl1pPr>
          </a:lstStyle>
          <a:p>
            <a:pPr>
              <a:defRPr/>
            </a:pPr>
            <a:fld id="{7B624D9C-6A81-42F0-8D46-BA4FFAF692AC}" type="slidenum">
              <a:rPr lang="hu-HU" altLang="hu-HU"/>
              <a:pPr>
                <a:defRPr/>
              </a:pPr>
              <a:t>‹#›</a:t>
            </a:fld>
            <a:endParaRPr lang="hu-HU" altLang="hu-HU"/>
          </a:p>
        </p:txBody>
      </p:sp>
    </p:spTree>
    <p:extLst>
      <p:ext uri="{BB962C8B-B14F-4D97-AF65-F5344CB8AC3E}">
        <p14:creationId xmlns:p14="http://schemas.microsoft.com/office/powerpoint/2010/main" val="97865065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F5EDC9FA-D27E-F799-A0BF-892D75085C71}"/>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Derékszögű háromszög 5">
            <a:extLst>
              <a:ext uri="{FF2B5EF4-FFF2-40B4-BE49-F238E27FC236}">
                <a16:creationId xmlns:a16="http://schemas.microsoft.com/office/drawing/2014/main" id="{861CC909-BDA5-D391-5CF6-1A3E69213CCD}"/>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Szabadkézi sokszög 15">
            <a:extLst>
              <a:ext uri="{FF2B5EF4-FFF2-40B4-BE49-F238E27FC236}">
                <a16:creationId xmlns:a16="http://schemas.microsoft.com/office/drawing/2014/main" id="{B129F125-BAB2-73EF-6B37-16DBFA4D7254}"/>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Szabadkézi sokszög 16">
            <a:extLst>
              <a:ext uri="{FF2B5EF4-FFF2-40B4-BE49-F238E27FC236}">
                <a16:creationId xmlns:a16="http://schemas.microsoft.com/office/drawing/2014/main" id="{8504F8A9-795E-DBA5-5FC3-0BF172A1DA5D}"/>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Cím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E6C8DD68-5532-7DAF-A444-28A98E82E9BF}"/>
              </a:ext>
            </a:extLst>
          </p:cNvPr>
          <p:cNvSpPr>
            <a:spLocks noGrp="1"/>
          </p:cNvSpPr>
          <p:nvPr>
            <p:ph type="dt" sz="half" idx="10"/>
          </p:nvPr>
        </p:nvSpPr>
        <p:spPr/>
        <p:txBody>
          <a:bodyPr/>
          <a:lstStyle>
            <a:lvl1pPr>
              <a:defRPr/>
            </a:lvl1pPr>
          </a:lstStyle>
          <a:p>
            <a:pPr>
              <a:defRPr/>
            </a:pPr>
            <a:fld id="{DD853389-73CB-43CA-90E6-F207D33B35E7}" type="datetimeFigureOut">
              <a:rPr lang="hu-HU"/>
              <a:pPr>
                <a:defRPr/>
              </a:pPr>
              <a:t>2024. 11. 06.</a:t>
            </a:fld>
            <a:endParaRPr lang="hu-HU"/>
          </a:p>
        </p:txBody>
      </p:sp>
      <p:sp>
        <p:nvSpPr>
          <p:cNvPr id="10" name="Élőláb helye 5">
            <a:extLst>
              <a:ext uri="{FF2B5EF4-FFF2-40B4-BE49-F238E27FC236}">
                <a16:creationId xmlns:a16="http://schemas.microsoft.com/office/drawing/2014/main" id="{143C2EA5-A7DE-7197-E412-65F4DA4FA96A}"/>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94F0D759-9383-309B-FC2B-BD6417DF5652}"/>
              </a:ext>
            </a:extLst>
          </p:cNvPr>
          <p:cNvSpPr>
            <a:spLocks noGrp="1"/>
          </p:cNvSpPr>
          <p:nvPr>
            <p:ph type="sldNum" sz="quarter" idx="12"/>
          </p:nvPr>
        </p:nvSpPr>
        <p:spPr/>
        <p:txBody>
          <a:bodyPr/>
          <a:lstStyle>
            <a:lvl1pPr>
              <a:defRPr/>
            </a:lvl1pPr>
          </a:lstStyle>
          <a:p>
            <a:pPr>
              <a:defRPr/>
            </a:pPr>
            <a:fld id="{7CFE502A-F12A-4080-822D-078A300F4E08}" type="slidenum">
              <a:rPr lang="hu-HU" altLang="hu-HU"/>
              <a:pPr>
                <a:defRPr/>
              </a:pPr>
              <a:t>‹#›</a:t>
            </a:fld>
            <a:endParaRPr lang="hu-HU" altLang="hu-HU"/>
          </a:p>
        </p:txBody>
      </p:sp>
    </p:spTree>
    <p:extLst>
      <p:ext uri="{BB962C8B-B14F-4D97-AF65-F5344CB8AC3E}">
        <p14:creationId xmlns:p14="http://schemas.microsoft.com/office/powerpoint/2010/main" val="64709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47787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Rectangle 4">
            <a:extLst>
              <a:ext uri="{FF2B5EF4-FFF2-40B4-BE49-F238E27FC236}">
                <a16:creationId xmlns:a16="http://schemas.microsoft.com/office/drawing/2014/main" id="{4DD05EAA-BC93-B521-8137-96736B7DCBB1}"/>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AAC1B6AE-BEB3-6FD5-9C60-0662F8D4BDE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62B9961F-12E8-7978-633A-A39283D5271F}"/>
              </a:ext>
            </a:extLst>
          </p:cNvPr>
          <p:cNvSpPr>
            <a:spLocks noGrp="1" noChangeArrowheads="1"/>
          </p:cNvSpPr>
          <p:nvPr>
            <p:ph type="sldNum" sz="quarter" idx="12"/>
          </p:nvPr>
        </p:nvSpPr>
        <p:spPr>
          <a:ln/>
        </p:spPr>
        <p:txBody>
          <a:bodyPr/>
          <a:lstStyle>
            <a:lvl1pPr>
              <a:defRPr/>
            </a:lvl1pPr>
          </a:lstStyle>
          <a:p>
            <a:pPr>
              <a:defRPr/>
            </a:pPr>
            <a:fld id="{5D35AAAD-A9C8-41CF-801C-505C62FBBC6E}" type="slidenum">
              <a:rPr lang="hu-HU" altLang="hu-HU"/>
              <a:pPr>
                <a:defRPr/>
              </a:pPr>
              <a:t>‹#›</a:t>
            </a:fld>
            <a:endParaRPr lang="hu-HU" altLang="hu-HU"/>
          </a:p>
        </p:txBody>
      </p:sp>
    </p:spTree>
    <p:extLst>
      <p:ext uri="{BB962C8B-B14F-4D97-AF65-F5344CB8AC3E}">
        <p14:creationId xmlns:p14="http://schemas.microsoft.com/office/powerpoint/2010/main" val="3631160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AB50BD2A-9D5A-0846-670D-4FE9E6C21C0D}"/>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BF913095-9587-EA3B-ECCD-9387F5A6E44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8DBD5FE0-D0BA-4AA1-C5B1-F8EF464176B0}"/>
              </a:ext>
            </a:extLst>
          </p:cNvPr>
          <p:cNvSpPr>
            <a:spLocks noGrp="1" noChangeArrowheads="1"/>
          </p:cNvSpPr>
          <p:nvPr>
            <p:ph type="sldNum" sz="quarter" idx="12"/>
          </p:nvPr>
        </p:nvSpPr>
        <p:spPr>
          <a:ln/>
        </p:spPr>
        <p:txBody>
          <a:bodyPr/>
          <a:lstStyle>
            <a:lvl1pPr>
              <a:defRPr/>
            </a:lvl1pPr>
          </a:lstStyle>
          <a:p>
            <a:pPr>
              <a:defRPr/>
            </a:pPr>
            <a:fld id="{04CD6C6F-57A6-4825-BC70-159D2D1FA1AF}" type="slidenum">
              <a:rPr lang="hu-HU" altLang="hu-HU"/>
              <a:pPr>
                <a:defRPr/>
              </a:pPr>
              <a:t>‹#›</a:t>
            </a:fld>
            <a:endParaRPr lang="hu-HU" altLang="hu-HU"/>
          </a:p>
        </p:txBody>
      </p:sp>
    </p:spTree>
    <p:extLst>
      <p:ext uri="{BB962C8B-B14F-4D97-AF65-F5344CB8AC3E}">
        <p14:creationId xmlns:p14="http://schemas.microsoft.com/office/powerpoint/2010/main" val="2375619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19112B14-7461-50CB-AF74-AC0B5EA0C5C7}"/>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C9CE9208-05B3-9AD9-3E50-9C8530183D8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5B9A6D76-666C-8728-BBC7-4C7DE16BCD9D}"/>
              </a:ext>
            </a:extLst>
          </p:cNvPr>
          <p:cNvSpPr>
            <a:spLocks noGrp="1" noChangeArrowheads="1"/>
          </p:cNvSpPr>
          <p:nvPr>
            <p:ph type="sldNum" sz="quarter" idx="12"/>
          </p:nvPr>
        </p:nvSpPr>
        <p:spPr>
          <a:ln/>
        </p:spPr>
        <p:txBody>
          <a:bodyPr/>
          <a:lstStyle>
            <a:lvl1pPr>
              <a:defRPr/>
            </a:lvl1pPr>
          </a:lstStyle>
          <a:p>
            <a:pPr>
              <a:defRPr/>
            </a:pPr>
            <a:fld id="{AC81CD6C-F4C0-4252-89C5-76D9F83BF8F2}" type="slidenum">
              <a:rPr lang="hu-HU" altLang="hu-HU"/>
              <a:pPr>
                <a:defRPr/>
              </a:pPr>
              <a:t>‹#›</a:t>
            </a:fld>
            <a:endParaRPr lang="hu-HU" altLang="hu-HU"/>
          </a:p>
        </p:txBody>
      </p:sp>
    </p:spTree>
    <p:extLst>
      <p:ext uri="{BB962C8B-B14F-4D97-AF65-F5344CB8AC3E}">
        <p14:creationId xmlns:p14="http://schemas.microsoft.com/office/powerpoint/2010/main" val="1323239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C462F05D-B323-BB1B-7173-418D240F348A}"/>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25471347-90B8-55A2-CC82-473C1A738B1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9ECCB392-4842-6F30-31D9-41429E40F5BB}"/>
              </a:ext>
            </a:extLst>
          </p:cNvPr>
          <p:cNvSpPr>
            <a:spLocks noGrp="1" noChangeArrowheads="1"/>
          </p:cNvSpPr>
          <p:nvPr>
            <p:ph type="sldNum" sz="quarter" idx="12"/>
          </p:nvPr>
        </p:nvSpPr>
        <p:spPr>
          <a:ln/>
        </p:spPr>
        <p:txBody>
          <a:bodyPr/>
          <a:lstStyle>
            <a:lvl1pPr>
              <a:defRPr/>
            </a:lvl1pPr>
          </a:lstStyle>
          <a:p>
            <a:pPr>
              <a:defRPr/>
            </a:pPr>
            <a:fld id="{4423A280-7F3B-477A-9CCF-A4A408FC6FC4}" type="slidenum">
              <a:rPr lang="hu-HU" altLang="hu-HU"/>
              <a:pPr>
                <a:defRPr/>
              </a:pPr>
              <a:t>‹#›</a:t>
            </a:fld>
            <a:endParaRPr lang="hu-HU" altLang="hu-HU"/>
          </a:p>
        </p:txBody>
      </p:sp>
    </p:spTree>
    <p:extLst>
      <p:ext uri="{BB962C8B-B14F-4D97-AF65-F5344CB8AC3E}">
        <p14:creationId xmlns:p14="http://schemas.microsoft.com/office/powerpoint/2010/main" val="1225901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DEC210DD-7789-2B1E-9BE4-878A50413120}"/>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a:extLst>
              <a:ext uri="{FF2B5EF4-FFF2-40B4-BE49-F238E27FC236}">
                <a16:creationId xmlns:a16="http://schemas.microsoft.com/office/drawing/2014/main" id="{483306F7-BB7C-447A-1252-CC393DB8373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14856470-C707-C17B-5BF9-F95C0AB08564}"/>
              </a:ext>
            </a:extLst>
          </p:cNvPr>
          <p:cNvSpPr>
            <a:spLocks noGrp="1" noChangeArrowheads="1"/>
          </p:cNvSpPr>
          <p:nvPr>
            <p:ph type="sldNum" sz="quarter" idx="12"/>
          </p:nvPr>
        </p:nvSpPr>
        <p:spPr>
          <a:ln/>
        </p:spPr>
        <p:txBody>
          <a:bodyPr/>
          <a:lstStyle>
            <a:lvl1pPr>
              <a:defRPr/>
            </a:lvl1pPr>
          </a:lstStyle>
          <a:p>
            <a:pPr>
              <a:defRPr/>
            </a:pPr>
            <a:fld id="{0BB5552D-68AA-4FDF-929A-9E81EFD32118}" type="slidenum">
              <a:rPr lang="hu-HU" altLang="hu-HU"/>
              <a:pPr>
                <a:defRPr/>
              </a:pPr>
              <a:t>‹#›</a:t>
            </a:fld>
            <a:endParaRPr lang="hu-HU" altLang="hu-HU"/>
          </a:p>
        </p:txBody>
      </p:sp>
    </p:spTree>
    <p:extLst>
      <p:ext uri="{BB962C8B-B14F-4D97-AF65-F5344CB8AC3E}">
        <p14:creationId xmlns:p14="http://schemas.microsoft.com/office/powerpoint/2010/main" val="2608639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124834AA-21C4-014F-9394-1AA418FEBB7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82FC3D6F-C569-48DB-C592-154713CE649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2FFA106A-5E4E-2C3E-3E73-2DA2D2DBC573}"/>
              </a:ext>
            </a:extLst>
          </p:cNvPr>
          <p:cNvSpPr>
            <a:spLocks noGrp="1" noChangeArrowheads="1"/>
          </p:cNvSpPr>
          <p:nvPr>
            <p:ph type="sldNum" sz="quarter" idx="12"/>
          </p:nvPr>
        </p:nvSpPr>
        <p:spPr>
          <a:ln/>
        </p:spPr>
        <p:txBody>
          <a:bodyPr/>
          <a:lstStyle>
            <a:lvl1pPr>
              <a:defRPr/>
            </a:lvl1pPr>
          </a:lstStyle>
          <a:p>
            <a:pPr>
              <a:defRPr/>
            </a:pPr>
            <a:fld id="{74F2C835-A970-4F79-A087-7F88C0F338C6}" type="slidenum">
              <a:rPr lang="hu-HU" altLang="hu-HU"/>
              <a:pPr>
                <a:defRPr/>
              </a:pPr>
              <a:t>‹#›</a:t>
            </a:fld>
            <a:endParaRPr lang="hu-HU" altLang="hu-HU"/>
          </a:p>
        </p:txBody>
      </p:sp>
    </p:spTree>
    <p:extLst>
      <p:ext uri="{BB962C8B-B14F-4D97-AF65-F5344CB8AC3E}">
        <p14:creationId xmlns:p14="http://schemas.microsoft.com/office/powerpoint/2010/main" val="1317413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90A29A-B0F2-6CC6-E504-9704E21F60B6}"/>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a:extLst>
              <a:ext uri="{FF2B5EF4-FFF2-40B4-BE49-F238E27FC236}">
                <a16:creationId xmlns:a16="http://schemas.microsoft.com/office/drawing/2014/main" id="{63DD2EF8-011E-8D98-FDAE-710EE233FBA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10123F29-924C-E709-9A34-304D69ECDAE5}"/>
              </a:ext>
            </a:extLst>
          </p:cNvPr>
          <p:cNvSpPr>
            <a:spLocks noGrp="1" noChangeArrowheads="1"/>
          </p:cNvSpPr>
          <p:nvPr>
            <p:ph type="sldNum" sz="quarter" idx="12"/>
          </p:nvPr>
        </p:nvSpPr>
        <p:spPr>
          <a:ln/>
        </p:spPr>
        <p:txBody>
          <a:bodyPr/>
          <a:lstStyle>
            <a:lvl1pPr>
              <a:defRPr/>
            </a:lvl1pPr>
          </a:lstStyle>
          <a:p>
            <a:pPr>
              <a:defRPr/>
            </a:pPr>
            <a:fld id="{3855CB1C-A0F9-4194-A401-F990692278BB}" type="slidenum">
              <a:rPr lang="hu-HU" altLang="hu-HU"/>
              <a:pPr>
                <a:defRPr/>
              </a:pPr>
              <a:t>‹#›</a:t>
            </a:fld>
            <a:endParaRPr lang="hu-HU" altLang="hu-HU"/>
          </a:p>
        </p:txBody>
      </p:sp>
    </p:spTree>
    <p:extLst>
      <p:ext uri="{BB962C8B-B14F-4D97-AF65-F5344CB8AC3E}">
        <p14:creationId xmlns:p14="http://schemas.microsoft.com/office/powerpoint/2010/main" val="28261229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82192F45-D8D2-8594-6C45-D42D6978103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781561A3-0E73-139D-293F-4969AC4DFD7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6414CDAB-7B55-EAFD-47F4-05A2166BCA03}"/>
              </a:ext>
            </a:extLst>
          </p:cNvPr>
          <p:cNvSpPr>
            <a:spLocks noGrp="1" noChangeArrowheads="1"/>
          </p:cNvSpPr>
          <p:nvPr>
            <p:ph type="sldNum" sz="quarter" idx="12"/>
          </p:nvPr>
        </p:nvSpPr>
        <p:spPr>
          <a:ln/>
        </p:spPr>
        <p:txBody>
          <a:bodyPr/>
          <a:lstStyle>
            <a:lvl1pPr>
              <a:defRPr/>
            </a:lvl1pPr>
          </a:lstStyle>
          <a:p>
            <a:pPr>
              <a:defRPr/>
            </a:pPr>
            <a:fld id="{6C0C381D-94B6-4D67-B7C7-E27697DEA568}" type="slidenum">
              <a:rPr lang="hu-HU" altLang="hu-HU"/>
              <a:pPr>
                <a:defRPr/>
              </a:pPr>
              <a:t>‹#›</a:t>
            </a:fld>
            <a:endParaRPr lang="hu-HU" altLang="hu-HU"/>
          </a:p>
        </p:txBody>
      </p:sp>
    </p:spTree>
    <p:extLst>
      <p:ext uri="{BB962C8B-B14F-4D97-AF65-F5344CB8AC3E}">
        <p14:creationId xmlns:p14="http://schemas.microsoft.com/office/powerpoint/2010/main" val="1463080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7BF98113-69F6-B429-3889-4DD2C1E301AA}"/>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D466C4A1-5E7A-12B0-6D15-04B56020663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3177E427-00DE-8B88-35FD-FA321CF00493}"/>
              </a:ext>
            </a:extLst>
          </p:cNvPr>
          <p:cNvSpPr>
            <a:spLocks noGrp="1" noChangeArrowheads="1"/>
          </p:cNvSpPr>
          <p:nvPr>
            <p:ph type="sldNum" sz="quarter" idx="12"/>
          </p:nvPr>
        </p:nvSpPr>
        <p:spPr>
          <a:ln/>
        </p:spPr>
        <p:txBody>
          <a:bodyPr/>
          <a:lstStyle>
            <a:lvl1pPr>
              <a:defRPr/>
            </a:lvl1pPr>
          </a:lstStyle>
          <a:p>
            <a:pPr>
              <a:defRPr/>
            </a:pPr>
            <a:fld id="{AEECBBC6-E750-4B16-9488-8A7404C87FA3}" type="slidenum">
              <a:rPr lang="hu-HU" altLang="hu-HU"/>
              <a:pPr>
                <a:defRPr/>
              </a:pPr>
              <a:t>‹#›</a:t>
            </a:fld>
            <a:endParaRPr lang="hu-HU" altLang="hu-HU"/>
          </a:p>
        </p:txBody>
      </p:sp>
    </p:spTree>
    <p:extLst>
      <p:ext uri="{BB962C8B-B14F-4D97-AF65-F5344CB8AC3E}">
        <p14:creationId xmlns:p14="http://schemas.microsoft.com/office/powerpoint/2010/main" val="1114085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90D25BE2-FACE-0F13-16A2-1AF8ECB3C804}"/>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56833FF8-478B-614B-9562-5E3E8BD5FD49}"/>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6A02E499-DA43-D716-C4EA-D64D01A2D645}"/>
              </a:ext>
            </a:extLst>
          </p:cNvPr>
          <p:cNvSpPr>
            <a:spLocks noGrp="1" noChangeArrowheads="1"/>
          </p:cNvSpPr>
          <p:nvPr>
            <p:ph type="sldNum" sz="quarter" idx="12"/>
          </p:nvPr>
        </p:nvSpPr>
        <p:spPr>
          <a:ln/>
        </p:spPr>
        <p:txBody>
          <a:bodyPr/>
          <a:lstStyle>
            <a:lvl1pPr>
              <a:defRPr/>
            </a:lvl1pPr>
          </a:lstStyle>
          <a:p>
            <a:pPr>
              <a:defRPr/>
            </a:pPr>
            <a:fld id="{EEC62677-17A3-481A-8B16-F1DC0B3DFDB5}" type="slidenum">
              <a:rPr lang="hu-HU" altLang="hu-HU"/>
              <a:pPr>
                <a:defRPr/>
              </a:pPr>
              <a:t>‹#›</a:t>
            </a:fld>
            <a:endParaRPr lang="hu-HU" altLang="hu-HU"/>
          </a:p>
        </p:txBody>
      </p:sp>
    </p:spTree>
    <p:extLst>
      <p:ext uri="{BB962C8B-B14F-4D97-AF65-F5344CB8AC3E}">
        <p14:creationId xmlns:p14="http://schemas.microsoft.com/office/powerpoint/2010/main" val="230862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76690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7811B6B6-DE06-C37B-852C-414814CC72CD}"/>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C6B30DFF-7F1E-7463-B53E-B406BCE256F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C6AAD4EF-2C07-B368-530C-531837680B66}"/>
              </a:ext>
            </a:extLst>
          </p:cNvPr>
          <p:cNvSpPr>
            <a:spLocks noGrp="1" noChangeArrowheads="1"/>
          </p:cNvSpPr>
          <p:nvPr>
            <p:ph type="sldNum" sz="quarter" idx="12"/>
          </p:nvPr>
        </p:nvSpPr>
        <p:spPr>
          <a:ln/>
        </p:spPr>
        <p:txBody>
          <a:bodyPr/>
          <a:lstStyle>
            <a:lvl1pPr>
              <a:defRPr/>
            </a:lvl1pPr>
          </a:lstStyle>
          <a:p>
            <a:pPr>
              <a:defRPr/>
            </a:pPr>
            <a:fld id="{E8C6D44C-C37D-4E21-B849-08D71803EC07}" type="slidenum">
              <a:rPr lang="hu-HU" altLang="hu-HU"/>
              <a:pPr>
                <a:defRPr/>
              </a:pPr>
              <a:t>‹#›</a:t>
            </a:fld>
            <a:endParaRPr lang="hu-HU" altLang="hu-HU"/>
          </a:p>
        </p:txBody>
      </p:sp>
    </p:spTree>
    <p:extLst>
      <p:ext uri="{BB962C8B-B14F-4D97-AF65-F5344CB8AC3E}">
        <p14:creationId xmlns:p14="http://schemas.microsoft.com/office/powerpoint/2010/main" val="19644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F86F289-C0E7-CFCD-D50F-7937AB000145}"/>
              </a:ext>
            </a:extLst>
          </p:cNvPr>
          <p:cNvGrpSpPr>
            <a:grpSpLocks/>
          </p:cNvGrpSpPr>
          <p:nvPr/>
        </p:nvGrpSpPr>
        <p:grpSpPr bwMode="auto">
          <a:xfrm>
            <a:off x="6288618" y="5345114"/>
            <a:ext cx="5903383" cy="1512887"/>
            <a:chOff x="2971" y="3367"/>
            <a:chExt cx="2789" cy="953"/>
          </a:xfrm>
        </p:grpSpPr>
        <p:sp>
          <p:nvSpPr>
            <p:cNvPr id="3" name="Freeform 3">
              <a:extLst>
                <a:ext uri="{FF2B5EF4-FFF2-40B4-BE49-F238E27FC236}">
                  <a16:creationId xmlns:a16="http://schemas.microsoft.com/office/drawing/2014/main" id="{704CB3E1-C55F-FD4C-20CF-99792EE7236F}"/>
                </a:ext>
              </a:extLst>
            </p:cNvPr>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hu-HU" sz="1800"/>
            </a:p>
          </p:txBody>
        </p:sp>
        <p:sp>
          <p:nvSpPr>
            <p:cNvPr id="4" name="Freeform 4">
              <a:extLst>
                <a:ext uri="{FF2B5EF4-FFF2-40B4-BE49-F238E27FC236}">
                  <a16:creationId xmlns:a16="http://schemas.microsoft.com/office/drawing/2014/main" id="{CE5DB4A2-6E90-78AD-A390-142E53C1F2E6}"/>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5" name="Freeform 5">
              <a:extLst>
                <a:ext uri="{FF2B5EF4-FFF2-40B4-BE49-F238E27FC236}">
                  <a16:creationId xmlns:a16="http://schemas.microsoft.com/office/drawing/2014/main" id="{91E047E3-3E7E-9371-3C92-41320C2C69DA}"/>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6" name="Freeform 6">
              <a:extLst>
                <a:ext uri="{FF2B5EF4-FFF2-40B4-BE49-F238E27FC236}">
                  <a16:creationId xmlns:a16="http://schemas.microsoft.com/office/drawing/2014/main" id="{61F07148-41A5-93AB-87A9-250F6E203599}"/>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7" name="Freeform 7">
              <a:extLst>
                <a:ext uri="{FF2B5EF4-FFF2-40B4-BE49-F238E27FC236}">
                  <a16:creationId xmlns:a16="http://schemas.microsoft.com/office/drawing/2014/main" id="{0A996C56-FDD1-2C9F-8C72-058DDA256661}"/>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8" name="Freeform 8">
              <a:extLst>
                <a:ext uri="{FF2B5EF4-FFF2-40B4-BE49-F238E27FC236}">
                  <a16:creationId xmlns:a16="http://schemas.microsoft.com/office/drawing/2014/main" id="{FB90007B-AF28-364A-6F43-0920C866C51D}"/>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 name="Freeform 9">
              <a:extLst>
                <a:ext uri="{FF2B5EF4-FFF2-40B4-BE49-F238E27FC236}">
                  <a16:creationId xmlns:a16="http://schemas.microsoft.com/office/drawing/2014/main" id="{641B7505-EE76-2F86-0560-29511BCBEA8E}"/>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0" name="Freeform 10">
              <a:extLst>
                <a:ext uri="{FF2B5EF4-FFF2-40B4-BE49-F238E27FC236}">
                  <a16:creationId xmlns:a16="http://schemas.microsoft.com/office/drawing/2014/main" id="{7956BCFE-C659-CD3F-4F5B-FAB157CB6830}"/>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1" name="Freeform 11">
              <a:extLst>
                <a:ext uri="{FF2B5EF4-FFF2-40B4-BE49-F238E27FC236}">
                  <a16:creationId xmlns:a16="http://schemas.microsoft.com/office/drawing/2014/main" id="{B80A1033-EB37-2EF4-430D-3CDE6F16152F}"/>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2" name="Freeform 12">
              <a:extLst>
                <a:ext uri="{FF2B5EF4-FFF2-40B4-BE49-F238E27FC236}">
                  <a16:creationId xmlns:a16="http://schemas.microsoft.com/office/drawing/2014/main" id="{F44D1ADD-AB5A-0682-CD2C-0FE7FD41D22A}"/>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3" name="Freeform 13">
              <a:extLst>
                <a:ext uri="{FF2B5EF4-FFF2-40B4-BE49-F238E27FC236}">
                  <a16:creationId xmlns:a16="http://schemas.microsoft.com/office/drawing/2014/main" id="{623B7E87-49EB-298F-FBBA-2B7C9902ED54}"/>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4" name="Freeform 14">
              <a:extLst>
                <a:ext uri="{FF2B5EF4-FFF2-40B4-BE49-F238E27FC236}">
                  <a16:creationId xmlns:a16="http://schemas.microsoft.com/office/drawing/2014/main" id="{3F51FA7B-5608-880E-C365-36D9200967C6}"/>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5" name="Freeform 15">
              <a:extLst>
                <a:ext uri="{FF2B5EF4-FFF2-40B4-BE49-F238E27FC236}">
                  <a16:creationId xmlns:a16="http://schemas.microsoft.com/office/drawing/2014/main" id="{9B9B26F5-7A90-71D7-4726-F98A5A6275D5}"/>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6" name="Freeform 16">
              <a:extLst>
                <a:ext uri="{FF2B5EF4-FFF2-40B4-BE49-F238E27FC236}">
                  <a16:creationId xmlns:a16="http://schemas.microsoft.com/office/drawing/2014/main" id="{DE3F0CF0-2614-80E8-2E3D-BC7342070D67}"/>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17" name="Freeform 17">
              <a:extLst>
                <a:ext uri="{FF2B5EF4-FFF2-40B4-BE49-F238E27FC236}">
                  <a16:creationId xmlns:a16="http://schemas.microsoft.com/office/drawing/2014/main" id="{C4B54E54-6A40-D091-989F-FC2BE0115527}"/>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grpSp>
      <p:sp>
        <p:nvSpPr>
          <p:cNvPr id="10258" name="Rectangle 18"/>
          <p:cNvSpPr>
            <a:spLocks noGrp="1" noChangeArrowheads="1"/>
          </p:cNvSpPr>
          <p:nvPr>
            <p:ph type="ctrTitle" sz="quarter"/>
          </p:nvPr>
        </p:nvSpPr>
        <p:spPr>
          <a:xfrm>
            <a:off x="914400" y="1600200"/>
            <a:ext cx="10363200" cy="1828800"/>
          </a:xfrm>
        </p:spPr>
        <p:txBody>
          <a:bodyPr anchor="b"/>
          <a:lstStyle>
            <a:lvl1pPr>
              <a:defRPr sz="5700"/>
            </a:lvl1pPr>
          </a:lstStyle>
          <a:p>
            <a:r>
              <a:rPr lang="hu-HU"/>
              <a:t>Mintacím szerkesztése</a:t>
            </a:r>
          </a:p>
        </p:txBody>
      </p:sp>
      <p:sp>
        <p:nvSpPr>
          <p:cNvPr id="1025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r>
              <a:rPr lang="hu-HU"/>
              <a:t>Alcím mintájának szerkesztése</a:t>
            </a:r>
          </a:p>
        </p:txBody>
      </p:sp>
      <p:sp>
        <p:nvSpPr>
          <p:cNvPr id="18" name="Rectangle 20">
            <a:extLst>
              <a:ext uri="{FF2B5EF4-FFF2-40B4-BE49-F238E27FC236}">
                <a16:creationId xmlns:a16="http://schemas.microsoft.com/office/drawing/2014/main" id="{53AF5244-A1E7-4AC4-C819-9130855435C7}"/>
              </a:ext>
            </a:extLst>
          </p:cNvPr>
          <p:cNvSpPr>
            <a:spLocks noGrp="1" noChangeArrowheads="1"/>
          </p:cNvSpPr>
          <p:nvPr>
            <p:ph type="dt" sz="quarter" idx="10"/>
          </p:nvPr>
        </p:nvSpPr>
        <p:spPr/>
        <p:txBody>
          <a:bodyPr/>
          <a:lstStyle>
            <a:lvl1pPr>
              <a:defRPr/>
            </a:lvl1pPr>
          </a:lstStyle>
          <a:p>
            <a:pPr>
              <a:defRPr/>
            </a:pPr>
            <a:endParaRPr lang="hu-HU"/>
          </a:p>
        </p:txBody>
      </p:sp>
      <p:sp>
        <p:nvSpPr>
          <p:cNvPr id="19" name="Rectangle 21">
            <a:extLst>
              <a:ext uri="{FF2B5EF4-FFF2-40B4-BE49-F238E27FC236}">
                <a16:creationId xmlns:a16="http://schemas.microsoft.com/office/drawing/2014/main" id="{FB8E3C2C-0BE8-F672-5B80-40B99F63DB4E}"/>
              </a:ext>
            </a:extLst>
          </p:cNvPr>
          <p:cNvSpPr>
            <a:spLocks noGrp="1" noChangeArrowheads="1"/>
          </p:cNvSpPr>
          <p:nvPr>
            <p:ph type="ftr" sz="quarter" idx="11"/>
          </p:nvPr>
        </p:nvSpPr>
        <p:spPr/>
        <p:txBody>
          <a:bodyPr/>
          <a:lstStyle>
            <a:lvl1pPr>
              <a:defRPr/>
            </a:lvl1pPr>
          </a:lstStyle>
          <a:p>
            <a:pPr>
              <a:defRPr/>
            </a:pPr>
            <a:endParaRPr lang="hu-HU"/>
          </a:p>
        </p:txBody>
      </p:sp>
      <p:sp>
        <p:nvSpPr>
          <p:cNvPr id="20" name="Rectangle 22">
            <a:extLst>
              <a:ext uri="{FF2B5EF4-FFF2-40B4-BE49-F238E27FC236}">
                <a16:creationId xmlns:a16="http://schemas.microsoft.com/office/drawing/2014/main" id="{D2FDC0B3-4837-2D88-7005-2869B4B7AA43}"/>
              </a:ext>
            </a:extLst>
          </p:cNvPr>
          <p:cNvSpPr>
            <a:spLocks noGrp="1" noChangeArrowheads="1"/>
          </p:cNvSpPr>
          <p:nvPr>
            <p:ph type="sldNum" sz="quarter" idx="12"/>
          </p:nvPr>
        </p:nvSpPr>
        <p:spPr/>
        <p:txBody>
          <a:bodyPr/>
          <a:lstStyle>
            <a:lvl1pPr>
              <a:defRPr/>
            </a:lvl1pPr>
          </a:lstStyle>
          <a:p>
            <a:pPr>
              <a:defRPr/>
            </a:pPr>
            <a:fld id="{13FEC420-0D1D-4FB3-A2BA-6F4929E227A5}" type="slidenum">
              <a:rPr lang="hu-HU" altLang="hu-HU"/>
              <a:pPr>
                <a:defRPr/>
              </a:pPr>
              <a:t>‹#›</a:t>
            </a:fld>
            <a:endParaRPr lang="hu-HU" altLang="hu-HU"/>
          </a:p>
        </p:txBody>
      </p:sp>
    </p:spTree>
    <p:extLst>
      <p:ext uri="{BB962C8B-B14F-4D97-AF65-F5344CB8AC3E}">
        <p14:creationId xmlns:p14="http://schemas.microsoft.com/office/powerpoint/2010/main" val="1850995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C10B1920-5050-5239-9D13-6CDD1DD2C74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20">
            <a:extLst>
              <a:ext uri="{FF2B5EF4-FFF2-40B4-BE49-F238E27FC236}">
                <a16:creationId xmlns:a16="http://schemas.microsoft.com/office/drawing/2014/main" id="{0EC930A2-10C1-C073-A537-D1AD7BDD2B0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21">
            <a:extLst>
              <a:ext uri="{FF2B5EF4-FFF2-40B4-BE49-F238E27FC236}">
                <a16:creationId xmlns:a16="http://schemas.microsoft.com/office/drawing/2014/main" id="{4571E021-E11D-100D-617B-27AAE44BE8C6}"/>
              </a:ext>
            </a:extLst>
          </p:cNvPr>
          <p:cNvSpPr>
            <a:spLocks noGrp="1" noChangeArrowheads="1"/>
          </p:cNvSpPr>
          <p:nvPr>
            <p:ph type="sldNum" sz="quarter" idx="12"/>
          </p:nvPr>
        </p:nvSpPr>
        <p:spPr>
          <a:ln/>
        </p:spPr>
        <p:txBody>
          <a:bodyPr/>
          <a:lstStyle>
            <a:lvl1pPr>
              <a:defRPr/>
            </a:lvl1pPr>
          </a:lstStyle>
          <a:p>
            <a:pPr>
              <a:defRPr/>
            </a:pPr>
            <a:fld id="{1F1BECF1-43D4-4EA7-9644-79C13DCF54A9}" type="slidenum">
              <a:rPr lang="hu-HU" altLang="hu-HU"/>
              <a:pPr>
                <a:defRPr/>
              </a:pPr>
              <a:t>‹#›</a:t>
            </a:fld>
            <a:endParaRPr lang="hu-HU" altLang="hu-HU"/>
          </a:p>
        </p:txBody>
      </p:sp>
    </p:spTree>
    <p:extLst>
      <p:ext uri="{BB962C8B-B14F-4D97-AF65-F5344CB8AC3E}">
        <p14:creationId xmlns:p14="http://schemas.microsoft.com/office/powerpoint/2010/main" val="3850189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19">
            <a:extLst>
              <a:ext uri="{FF2B5EF4-FFF2-40B4-BE49-F238E27FC236}">
                <a16:creationId xmlns:a16="http://schemas.microsoft.com/office/drawing/2014/main" id="{A803CB0B-D105-41B0-7EA6-742F73442D1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20">
            <a:extLst>
              <a:ext uri="{FF2B5EF4-FFF2-40B4-BE49-F238E27FC236}">
                <a16:creationId xmlns:a16="http://schemas.microsoft.com/office/drawing/2014/main" id="{E48344FF-7F5F-7410-46AE-CFF40D3F6EA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21">
            <a:extLst>
              <a:ext uri="{FF2B5EF4-FFF2-40B4-BE49-F238E27FC236}">
                <a16:creationId xmlns:a16="http://schemas.microsoft.com/office/drawing/2014/main" id="{1B920E60-1C66-A553-D350-AA9A64688F82}"/>
              </a:ext>
            </a:extLst>
          </p:cNvPr>
          <p:cNvSpPr>
            <a:spLocks noGrp="1" noChangeArrowheads="1"/>
          </p:cNvSpPr>
          <p:nvPr>
            <p:ph type="sldNum" sz="quarter" idx="12"/>
          </p:nvPr>
        </p:nvSpPr>
        <p:spPr>
          <a:ln/>
        </p:spPr>
        <p:txBody>
          <a:bodyPr/>
          <a:lstStyle>
            <a:lvl1pPr>
              <a:defRPr/>
            </a:lvl1pPr>
          </a:lstStyle>
          <a:p>
            <a:pPr>
              <a:defRPr/>
            </a:pPr>
            <a:fld id="{8229B53C-2E94-41D0-A7FD-340BA5BD3615}" type="slidenum">
              <a:rPr lang="hu-HU" altLang="hu-HU"/>
              <a:pPr>
                <a:defRPr/>
              </a:pPr>
              <a:t>‹#›</a:t>
            </a:fld>
            <a:endParaRPr lang="hu-HU" altLang="hu-HU"/>
          </a:p>
        </p:txBody>
      </p:sp>
    </p:spTree>
    <p:extLst>
      <p:ext uri="{BB962C8B-B14F-4D97-AF65-F5344CB8AC3E}">
        <p14:creationId xmlns:p14="http://schemas.microsoft.com/office/powerpoint/2010/main" val="39817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9">
            <a:extLst>
              <a:ext uri="{FF2B5EF4-FFF2-40B4-BE49-F238E27FC236}">
                <a16:creationId xmlns:a16="http://schemas.microsoft.com/office/drawing/2014/main" id="{29895219-4944-F8E6-5B7A-2C0633DD9DCF}"/>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20">
            <a:extLst>
              <a:ext uri="{FF2B5EF4-FFF2-40B4-BE49-F238E27FC236}">
                <a16:creationId xmlns:a16="http://schemas.microsoft.com/office/drawing/2014/main" id="{9FB24283-9699-3415-2C86-FD65AE5FCBB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21">
            <a:extLst>
              <a:ext uri="{FF2B5EF4-FFF2-40B4-BE49-F238E27FC236}">
                <a16:creationId xmlns:a16="http://schemas.microsoft.com/office/drawing/2014/main" id="{9B84BE87-6198-AA29-7737-19A6F5748F39}"/>
              </a:ext>
            </a:extLst>
          </p:cNvPr>
          <p:cNvSpPr>
            <a:spLocks noGrp="1" noChangeArrowheads="1"/>
          </p:cNvSpPr>
          <p:nvPr>
            <p:ph type="sldNum" sz="quarter" idx="12"/>
          </p:nvPr>
        </p:nvSpPr>
        <p:spPr>
          <a:ln/>
        </p:spPr>
        <p:txBody>
          <a:bodyPr/>
          <a:lstStyle>
            <a:lvl1pPr>
              <a:defRPr/>
            </a:lvl1pPr>
          </a:lstStyle>
          <a:p>
            <a:pPr>
              <a:defRPr/>
            </a:pPr>
            <a:fld id="{61B39561-B22E-4FC1-BDE4-CAABDB8BDC7D}" type="slidenum">
              <a:rPr lang="hu-HU" altLang="hu-HU"/>
              <a:pPr>
                <a:defRPr/>
              </a:pPr>
              <a:t>‹#›</a:t>
            </a:fld>
            <a:endParaRPr lang="hu-HU" altLang="hu-HU"/>
          </a:p>
        </p:txBody>
      </p:sp>
    </p:spTree>
    <p:extLst>
      <p:ext uri="{BB962C8B-B14F-4D97-AF65-F5344CB8AC3E}">
        <p14:creationId xmlns:p14="http://schemas.microsoft.com/office/powerpoint/2010/main" val="1797441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9">
            <a:extLst>
              <a:ext uri="{FF2B5EF4-FFF2-40B4-BE49-F238E27FC236}">
                <a16:creationId xmlns:a16="http://schemas.microsoft.com/office/drawing/2014/main" id="{6A79AE04-59E1-2F64-B4BE-68F0C5D9DC5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20">
            <a:extLst>
              <a:ext uri="{FF2B5EF4-FFF2-40B4-BE49-F238E27FC236}">
                <a16:creationId xmlns:a16="http://schemas.microsoft.com/office/drawing/2014/main" id="{BABB6B7C-8DF7-A995-3746-5BB46C0C53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21">
            <a:extLst>
              <a:ext uri="{FF2B5EF4-FFF2-40B4-BE49-F238E27FC236}">
                <a16:creationId xmlns:a16="http://schemas.microsoft.com/office/drawing/2014/main" id="{D6E93573-3463-B1B8-4F15-2715C4D8F7E3}"/>
              </a:ext>
            </a:extLst>
          </p:cNvPr>
          <p:cNvSpPr>
            <a:spLocks noGrp="1" noChangeArrowheads="1"/>
          </p:cNvSpPr>
          <p:nvPr>
            <p:ph type="sldNum" sz="quarter" idx="12"/>
          </p:nvPr>
        </p:nvSpPr>
        <p:spPr>
          <a:ln/>
        </p:spPr>
        <p:txBody>
          <a:bodyPr/>
          <a:lstStyle>
            <a:lvl1pPr>
              <a:defRPr/>
            </a:lvl1pPr>
          </a:lstStyle>
          <a:p>
            <a:pPr>
              <a:defRPr/>
            </a:pPr>
            <a:fld id="{B4327AF0-174B-4EFD-981D-5C7D6E92C342}" type="slidenum">
              <a:rPr lang="hu-HU" altLang="hu-HU"/>
              <a:pPr>
                <a:defRPr/>
              </a:pPr>
              <a:t>‹#›</a:t>
            </a:fld>
            <a:endParaRPr lang="hu-HU" altLang="hu-HU"/>
          </a:p>
        </p:txBody>
      </p:sp>
    </p:spTree>
    <p:extLst>
      <p:ext uri="{BB962C8B-B14F-4D97-AF65-F5344CB8AC3E}">
        <p14:creationId xmlns:p14="http://schemas.microsoft.com/office/powerpoint/2010/main" val="34398836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9">
            <a:extLst>
              <a:ext uri="{FF2B5EF4-FFF2-40B4-BE49-F238E27FC236}">
                <a16:creationId xmlns:a16="http://schemas.microsoft.com/office/drawing/2014/main" id="{B6BA9B37-4D12-F6C1-3BBE-ECE7DE6A956A}"/>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20">
            <a:extLst>
              <a:ext uri="{FF2B5EF4-FFF2-40B4-BE49-F238E27FC236}">
                <a16:creationId xmlns:a16="http://schemas.microsoft.com/office/drawing/2014/main" id="{165E0A28-9AC1-8698-BC5F-7E9A76241E4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21">
            <a:extLst>
              <a:ext uri="{FF2B5EF4-FFF2-40B4-BE49-F238E27FC236}">
                <a16:creationId xmlns:a16="http://schemas.microsoft.com/office/drawing/2014/main" id="{B6F71A66-9A14-4F0A-F266-3ACD589259A6}"/>
              </a:ext>
            </a:extLst>
          </p:cNvPr>
          <p:cNvSpPr>
            <a:spLocks noGrp="1" noChangeArrowheads="1"/>
          </p:cNvSpPr>
          <p:nvPr>
            <p:ph type="sldNum" sz="quarter" idx="12"/>
          </p:nvPr>
        </p:nvSpPr>
        <p:spPr>
          <a:ln/>
        </p:spPr>
        <p:txBody>
          <a:bodyPr/>
          <a:lstStyle>
            <a:lvl1pPr>
              <a:defRPr/>
            </a:lvl1pPr>
          </a:lstStyle>
          <a:p>
            <a:pPr>
              <a:defRPr/>
            </a:pPr>
            <a:fld id="{28E328BE-97B6-4B04-98D2-E7292B24ADE9}" type="slidenum">
              <a:rPr lang="hu-HU" altLang="hu-HU"/>
              <a:pPr>
                <a:defRPr/>
              </a:pPr>
              <a:t>‹#›</a:t>
            </a:fld>
            <a:endParaRPr lang="hu-HU" altLang="hu-HU"/>
          </a:p>
        </p:txBody>
      </p:sp>
    </p:spTree>
    <p:extLst>
      <p:ext uri="{BB962C8B-B14F-4D97-AF65-F5344CB8AC3E}">
        <p14:creationId xmlns:p14="http://schemas.microsoft.com/office/powerpoint/2010/main" val="28770591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38A822A-5D71-ABD6-9D39-42BC4E55FDEB}"/>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20">
            <a:extLst>
              <a:ext uri="{FF2B5EF4-FFF2-40B4-BE49-F238E27FC236}">
                <a16:creationId xmlns:a16="http://schemas.microsoft.com/office/drawing/2014/main" id="{5ADD7E85-73E3-C33F-6611-D233F25B707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21">
            <a:extLst>
              <a:ext uri="{FF2B5EF4-FFF2-40B4-BE49-F238E27FC236}">
                <a16:creationId xmlns:a16="http://schemas.microsoft.com/office/drawing/2014/main" id="{ED81C4A7-9417-C724-DC81-7D75B418C426}"/>
              </a:ext>
            </a:extLst>
          </p:cNvPr>
          <p:cNvSpPr>
            <a:spLocks noGrp="1" noChangeArrowheads="1"/>
          </p:cNvSpPr>
          <p:nvPr>
            <p:ph type="sldNum" sz="quarter" idx="12"/>
          </p:nvPr>
        </p:nvSpPr>
        <p:spPr>
          <a:ln/>
        </p:spPr>
        <p:txBody>
          <a:bodyPr/>
          <a:lstStyle>
            <a:lvl1pPr>
              <a:defRPr/>
            </a:lvl1pPr>
          </a:lstStyle>
          <a:p>
            <a:pPr>
              <a:defRPr/>
            </a:pPr>
            <a:fld id="{59F26027-7EE6-44EF-944E-2916D0217D21}" type="slidenum">
              <a:rPr lang="hu-HU" altLang="hu-HU"/>
              <a:pPr>
                <a:defRPr/>
              </a:pPr>
              <a:t>‹#›</a:t>
            </a:fld>
            <a:endParaRPr lang="hu-HU" altLang="hu-HU"/>
          </a:p>
        </p:txBody>
      </p:sp>
    </p:spTree>
    <p:extLst>
      <p:ext uri="{BB962C8B-B14F-4D97-AF65-F5344CB8AC3E}">
        <p14:creationId xmlns:p14="http://schemas.microsoft.com/office/powerpoint/2010/main" val="1326541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9">
            <a:extLst>
              <a:ext uri="{FF2B5EF4-FFF2-40B4-BE49-F238E27FC236}">
                <a16:creationId xmlns:a16="http://schemas.microsoft.com/office/drawing/2014/main" id="{65B80280-AF4B-D873-1D7A-BFB65CCB6BF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20">
            <a:extLst>
              <a:ext uri="{FF2B5EF4-FFF2-40B4-BE49-F238E27FC236}">
                <a16:creationId xmlns:a16="http://schemas.microsoft.com/office/drawing/2014/main" id="{6EB1FEA7-B7CD-17D4-3C0B-923CACE06E7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21">
            <a:extLst>
              <a:ext uri="{FF2B5EF4-FFF2-40B4-BE49-F238E27FC236}">
                <a16:creationId xmlns:a16="http://schemas.microsoft.com/office/drawing/2014/main" id="{480A6C18-A977-68DE-9220-F0505D9249B7}"/>
              </a:ext>
            </a:extLst>
          </p:cNvPr>
          <p:cNvSpPr>
            <a:spLocks noGrp="1" noChangeArrowheads="1"/>
          </p:cNvSpPr>
          <p:nvPr>
            <p:ph type="sldNum" sz="quarter" idx="12"/>
          </p:nvPr>
        </p:nvSpPr>
        <p:spPr>
          <a:ln/>
        </p:spPr>
        <p:txBody>
          <a:bodyPr/>
          <a:lstStyle>
            <a:lvl1pPr>
              <a:defRPr/>
            </a:lvl1pPr>
          </a:lstStyle>
          <a:p>
            <a:pPr>
              <a:defRPr/>
            </a:pPr>
            <a:fld id="{DE81761F-17BC-4528-A173-CBFF2E11FD39}" type="slidenum">
              <a:rPr lang="hu-HU" altLang="hu-HU"/>
              <a:pPr>
                <a:defRPr/>
              </a:pPr>
              <a:t>‹#›</a:t>
            </a:fld>
            <a:endParaRPr lang="hu-HU" altLang="hu-HU"/>
          </a:p>
        </p:txBody>
      </p:sp>
    </p:spTree>
    <p:extLst>
      <p:ext uri="{BB962C8B-B14F-4D97-AF65-F5344CB8AC3E}">
        <p14:creationId xmlns:p14="http://schemas.microsoft.com/office/powerpoint/2010/main" val="5494420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9">
            <a:extLst>
              <a:ext uri="{FF2B5EF4-FFF2-40B4-BE49-F238E27FC236}">
                <a16:creationId xmlns:a16="http://schemas.microsoft.com/office/drawing/2014/main" id="{CB3BD79D-CBC0-DD60-A948-741BA1FC566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20">
            <a:extLst>
              <a:ext uri="{FF2B5EF4-FFF2-40B4-BE49-F238E27FC236}">
                <a16:creationId xmlns:a16="http://schemas.microsoft.com/office/drawing/2014/main" id="{C007E9E9-9951-AFAC-DBFD-C5666805A3F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21">
            <a:extLst>
              <a:ext uri="{FF2B5EF4-FFF2-40B4-BE49-F238E27FC236}">
                <a16:creationId xmlns:a16="http://schemas.microsoft.com/office/drawing/2014/main" id="{F31D4E76-D397-2923-D498-F08F1B14505F}"/>
              </a:ext>
            </a:extLst>
          </p:cNvPr>
          <p:cNvSpPr>
            <a:spLocks noGrp="1" noChangeArrowheads="1"/>
          </p:cNvSpPr>
          <p:nvPr>
            <p:ph type="sldNum" sz="quarter" idx="12"/>
          </p:nvPr>
        </p:nvSpPr>
        <p:spPr>
          <a:ln/>
        </p:spPr>
        <p:txBody>
          <a:bodyPr/>
          <a:lstStyle>
            <a:lvl1pPr>
              <a:defRPr/>
            </a:lvl1pPr>
          </a:lstStyle>
          <a:p>
            <a:pPr>
              <a:defRPr/>
            </a:pPr>
            <a:fld id="{8CAB83B1-748E-46E6-820E-80C10A6FF6FB}" type="slidenum">
              <a:rPr lang="hu-HU" altLang="hu-HU"/>
              <a:pPr>
                <a:defRPr/>
              </a:pPr>
              <a:t>‹#›</a:t>
            </a:fld>
            <a:endParaRPr lang="hu-HU" altLang="hu-HU"/>
          </a:p>
        </p:txBody>
      </p:sp>
    </p:spTree>
    <p:extLst>
      <p:ext uri="{BB962C8B-B14F-4D97-AF65-F5344CB8AC3E}">
        <p14:creationId xmlns:p14="http://schemas.microsoft.com/office/powerpoint/2010/main" val="35474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158420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BCDB2B51-828F-B680-E555-FEE3B528E76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20">
            <a:extLst>
              <a:ext uri="{FF2B5EF4-FFF2-40B4-BE49-F238E27FC236}">
                <a16:creationId xmlns:a16="http://schemas.microsoft.com/office/drawing/2014/main" id="{A2221976-99E1-A5BC-67FF-8981C18069B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21">
            <a:extLst>
              <a:ext uri="{FF2B5EF4-FFF2-40B4-BE49-F238E27FC236}">
                <a16:creationId xmlns:a16="http://schemas.microsoft.com/office/drawing/2014/main" id="{AD6A592F-EAB8-A069-B2CD-9A00454570F3}"/>
              </a:ext>
            </a:extLst>
          </p:cNvPr>
          <p:cNvSpPr>
            <a:spLocks noGrp="1" noChangeArrowheads="1"/>
          </p:cNvSpPr>
          <p:nvPr>
            <p:ph type="sldNum" sz="quarter" idx="12"/>
          </p:nvPr>
        </p:nvSpPr>
        <p:spPr>
          <a:ln/>
        </p:spPr>
        <p:txBody>
          <a:bodyPr/>
          <a:lstStyle>
            <a:lvl1pPr>
              <a:defRPr/>
            </a:lvl1pPr>
          </a:lstStyle>
          <a:p>
            <a:pPr>
              <a:defRPr/>
            </a:pPr>
            <a:fld id="{D6E2681C-6A59-4F6E-A70C-98DFA3DD615F}" type="slidenum">
              <a:rPr lang="hu-HU" altLang="hu-HU"/>
              <a:pPr>
                <a:defRPr/>
              </a:pPr>
              <a:t>‹#›</a:t>
            </a:fld>
            <a:endParaRPr lang="hu-HU" altLang="hu-HU"/>
          </a:p>
        </p:txBody>
      </p:sp>
    </p:spTree>
    <p:extLst>
      <p:ext uri="{BB962C8B-B14F-4D97-AF65-F5344CB8AC3E}">
        <p14:creationId xmlns:p14="http://schemas.microsoft.com/office/powerpoint/2010/main" val="41500566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AD21D416-FE85-7B30-6B04-1FCB01C2F36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20">
            <a:extLst>
              <a:ext uri="{FF2B5EF4-FFF2-40B4-BE49-F238E27FC236}">
                <a16:creationId xmlns:a16="http://schemas.microsoft.com/office/drawing/2014/main" id="{3D1B841C-98A7-905A-AA2E-73D3F926B24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21">
            <a:extLst>
              <a:ext uri="{FF2B5EF4-FFF2-40B4-BE49-F238E27FC236}">
                <a16:creationId xmlns:a16="http://schemas.microsoft.com/office/drawing/2014/main" id="{7585B335-1E7B-BDAE-A90E-5455A197DF79}"/>
              </a:ext>
            </a:extLst>
          </p:cNvPr>
          <p:cNvSpPr>
            <a:spLocks noGrp="1" noChangeArrowheads="1"/>
          </p:cNvSpPr>
          <p:nvPr>
            <p:ph type="sldNum" sz="quarter" idx="12"/>
          </p:nvPr>
        </p:nvSpPr>
        <p:spPr>
          <a:ln/>
        </p:spPr>
        <p:txBody>
          <a:bodyPr/>
          <a:lstStyle>
            <a:lvl1pPr>
              <a:defRPr/>
            </a:lvl1pPr>
          </a:lstStyle>
          <a:p>
            <a:pPr>
              <a:defRPr/>
            </a:pPr>
            <a:fld id="{C0B04341-1A29-4E86-9420-971C99C797BA}" type="slidenum">
              <a:rPr lang="hu-HU" altLang="hu-HU"/>
              <a:pPr>
                <a:defRPr/>
              </a:pPr>
              <a:t>‹#›</a:t>
            </a:fld>
            <a:endParaRPr lang="hu-HU" altLang="hu-HU"/>
          </a:p>
        </p:txBody>
      </p:sp>
    </p:spTree>
    <p:extLst>
      <p:ext uri="{BB962C8B-B14F-4D97-AF65-F5344CB8AC3E}">
        <p14:creationId xmlns:p14="http://schemas.microsoft.com/office/powerpoint/2010/main" val="2428484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_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Rectangle 19">
            <a:extLst>
              <a:ext uri="{FF2B5EF4-FFF2-40B4-BE49-F238E27FC236}">
                <a16:creationId xmlns:a16="http://schemas.microsoft.com/office/drawing/2014/main" id="{E73DA335-5AC2-C3B2-6725-D0C6AC2637AD}"/>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20">
            <a:extLst>
              <a:ext uri="{FF2B5EF4-FFF2-40B4-BE49-F238E27FC236}">
                <a16:creationId xmlns:a16="http://schemas.microsoft.com/office/drawing/2014/main" id="{E7E009A0-3069-A188-0710-58B1E588D34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21">
            <a:extLst>
              <a:ext uri="{FF2B5EF4-FFF2-40B4-BE49-F238E27FC236}">
                <a16:creationId xmlns:a16="http://schemas.microsoft.com/office/drawing/2014/main" id="{DF5D1CDA-7F23-A3DC-0EB3-41325A920D57}"/>
              </a:ext>
            </a:extLst>
          </p:cNvPr>
          <p:cNvSpPr>
            <a:spLocks noGrp="1" noChangeArrowheads="1"/>
          </p:cNvSpPr>
          <p:nvPr>
            <p:ph type="sldNum" sz="quarter" idx="12"/>
          </p:nvPr>
        </p:nvSpPr>
        <p:spPr>
          <a:ln/>
        </p:spPr>
        <p:txBody>
          <a:bodyPr/>
          <a:lstStyle>
            <a:lvl1pPr>
              <a:defRPr/>
            </a:lvl1pPr>
          </a:lstStyle>
          <a:p>
            <a:pPr>
              <a:defRPr/>
            </a:pPr>
            <a:fld id="{CD6E10B9-A701-4EB7-A5F5-5215DA26C076}" type="slidenum">
              <a:rPr lang="hu-HU" altLang="hu-HU"/>
              <a:pPr>
                <a:defRPr/>
              </a:pPr>
              <a:t>‹#›</a:t>
            </a:fld>
            <a:endParaRPr lang="hu-HU" altLang="hu-HU"/>
          </a:p>
        </p:txBody>
      </p:sp>
    </p:spTree>
    <p:extLst>
      <p:ext uri="{BB962C8B-B14F-4D97-AF65-F5344CB8AC3E}">
        <p14:creationId xmlns:p14="http://schemas.microsoft.com/office/powerpoint/2010/main" val="3916485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verTx" preserve="1">
  <p:cSld name="Cím és tartalom a szöveg felett">
    <p:spTree>
      <p:nvGrpSpPr>
        <p:cNvPr id="1" name=""/>
        <p:cNvGrpSpPr/>
        <p:nvPr/>
      </p:nvGrpSpPr>
      <p:grpSpPr>
        <a:xfrm>
          <a:off x="0" y="0"/>
          <a:ext cx="0" cy="0"/>
          <a:chOff x="0" y="0"/>
          <a:chExt cx="0" cy="0"/>
        </a:xfrm>
      </p:grpSpPr>
      <p:sp>
        <p:nvSpPr>
          <p:cNvPr id="2" name="Cím 1"/>
          <p:cNvSpPr>
            <a:spLocks noGrp="1"/>
          </p:cNvSpPr>
          <p:nvPr>
            <p:ph type="title"/>
          </p:nvPr>
        </p:nvSpPr>
        <p:spPr>
          <a:xfrm>
            <a:off x="609600" y="277814"/>
            <a:ext cx="10972800" cy="1139825"/>
          </a:xfrm>
        </p:spPr>
        <p:txBody>
          <a:bodyPr/>
          <a:lstStyle/>
          <a:p>
            <a:r>
              <a:rPr lang="hu-HU"/>
              <a:t>Mintacím szerkesztése</a:t>
            </a:r>
          </a:p>
        </p:txBody>
      </p:sp>
      <p:sp>
        <p:nvSpPr>
          <p:cNvPr id="3" name="Tartalom helye 2"/>
          <p:cNvSpPr>
            <a:spLocks noGrp="1"/>
          </p:cNvSpPr>
          <p:nvPr>
            <p:ph sz="half" idx="1"/>
          </p:nvPr>
        </p:nvSpPr>
        <p:spPr>
          <a:xfrm>
            <a:off x="609600" y="1600201"/>
            <a:ext cx="10972800" cy="21891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3941763"/>
            <a:ext cx="10972800" cy="218916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9">
            <a:extLst>
              <a:ext uri="{FF2B5EF4-FFF2-40B4-BE49-F238E27FC236}">
                <a16:creationId xmlns:a16="http://schemas.microsoft.com/office/drawing/2014/main" id="{52FF9382-5D5F-047A-C273-0E55263D58A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20">
            <a:extLst>
              <a:ext uri="{FF2B5EF4-FFF2-40B4-BE49-F238E27FC236}">
                <a16:creationId xmlns:a16="http://schemas.microsoft.com/office/drawing/2014/main" id="{8784AB1F-9E22-577A-FD90-33004604FB3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21">
            <a:extLst>
              <a:ext uri="{FF2B5EF4-FFF2-40B4-BE49-F238E27FC236}">
                <a16:creationId xmlns:a16="http://schemas.microsoft.com/office/drawing/2014/main" id="{D271499C-3D27-92C3-0765-494690E91103}"/>
              </a:ext>
            </a:extLst>
          </p:cNvPr>
          <p:cNvSpPr>
            <a:spLocks noGrp="1" noChangeArrowheads="1"/>
          </p:cNvSpPr>
          <p:nvPr>
            <p:ph type="sldNum" sz="quarter" idx="12"/>
          </p:nvPr>
        </p:nvSpPr>
        <p:spPr>
          <a:ln/>
        </p:spPr>
        <p:txBody>
          <a:bodyPr/>
          <a:lstStyle>
            <a:lvl1pPr>
              <a:defRPr/>
            </a:lvl1pPr>
          </a:lstStyle>
          <a:p>
            <a:pPr>
              <a:defRPr/>
            </a:pPr>
            <a:fld id="{EBA0BFA3-EBE3-49B9-B2A1-3D9A4FFDA735}" type="slidenum">
              <a:rPr lang="hu-HU" altLang="hu-HU"/>
              <a:pPr>
                <a:defRPr/>
              </a:pPr>
              <a:t>‹#›</a:t>
            </a:fld>
            <a:endParaRPr lang="hu-HU" altLang="hu-HU"/>
          </a:p>
        </p:txBody>
      </p:sp>
    </p:spTree>
    <p:extLst>
      <p:ext uri="{BB962C8B-B14F-4D97-AF65-F5344CB8AC3E}">
        <p14:creationId xmlns:p14="http://schemas.microsoft.com/office/powerpoint/2010/main" val="18084181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45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E7BA4CE9-F671-8646-E26C-8C53F8571691}"/>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5BB202D1-F481-A711-CD9C-B87E31451AFB}"/>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B788D83A-8C34-2126-86C1-788DFC891305}"/>
              </a:ext>
            </a:extLst>
          </p:cNvPr>
          <p:cNvSpPr>
            <a:spLocks noGrp="1"/>
          </p:cNvSpPr>
          <p:nvPr>
            <p:ph type="sldNum" sz="quarter" idx="12"/>
          </p:nvPr>
        </p:nvSpPr>
        <p:spPr/>
        <p:txBody>
          <a:bodyPr/>
          <a:lstStyle>
            <a:lvl1pPr>
              <a:defRPr/>
            </a:lvl1pPr>
          </a:lstStyle>
          <a:p>
            <a:pPr>
              <a:defRPr/>
            </a:pPr>
            <a:fld id="{8EA9FDB2-9D63-4F25-8B40-0EC7508CDB9F}" type="slidenum">
              <a:rPr lang="hu-HU" altLang="hu-HU"/>
              <a:pPr>
                <a:defRPr/>
              </a:pPr>
              <a:t>‹#›</a:t>
            </a:fld>
            <a:endParaRPr lang="hu-HU" altLang="hu-HU"/>
          </a:p>
        </p:txBody>
      </p:sp>
    </p:spTree>
    <p:extLst>
      <p:ext uri="{BB962C8B-B14F-4D97-AF65-F5344CB8AC3E}">
        <p14:creationId xmlns:p14="http://schemas.microsoft.com/office/powerpoint/2010/main" val="28771344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6316924-D96A-684D-E325-E446B50C214E}"/>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CC331C29-BB58-405C-D09D-E4CCE03520F0}"/>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37F3BFCA-4BCE-A0D0-CD28-6DF8F87CB01E}"/>
              </a:ext>
            </a:extLst>
          </p:cNvPr>
          <p:cNvSpPr>
            <a:spLocks noGrp="1"/>
          </p:cNvSpPr>
          <p:nvPr>
            <p:ph type="sldNum" sz="quarter" idx="12"/>
          </p:nvPr>
        </p:nvSpPr>
        <p:spPr/>
        <p:txBody>
          <a:bodyPr/>
          <a:lstStyle>
            <a:lvl1pPr>
              <a:defRPr/>
            </a:lvl1pPr>
          </a:lstStyle>
          <a:p>
            <a:pPr>
              <a:defRPr/>
            </a:pPr>
            <a:fld id="{40C9292E-AAA2-46AD-A863-112AE1EDFD5F}" type="slidenum">
              <a:rPr lang="hu-HU" altLang="hu-HU"/>
              <a:pPr>
                <a:defRPr/>
              </a:pPr>
              <a:t>‹#›</a:t>
            </a:fld>
            <a:endParaRPr lang="hu-HU" altLang="hu-HU"/>
          </a:p>
        </p:txBody>
      </p:sp>
    </p:spTree>
    <p:extLst>
      <p:ext uri="{BB962C8B-B14F-4D97-AF65-F5344CB8AC3E}">
        <p14:creationId xmlns:p14="http://schemas.microsoft.com/office/powerpoint/2010/main" val="4280461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40"/>
            <a:ext cx="10515600" cy="2852737"/>
          </a:xfrm>
        </p:spPr>
        <p:txBody>
          <a:bodyPr anchor="b"/>
          <a:lstStyle>
            <a:lvl1pPr>
              <a:defRPr sz="4500"/>
            </a:lvl1pPr>
          </a:lstStyle>
          <a:p>
            <a:r>
              <a:rPr lang="hu-HU"/>
              <a:t>Mintacím szerkesztése</a:t>
            </a:r>
          </a:p>
        </p:txBody>
      </p:sp>
      <p:sp>
        <p:nvSpPr>
          <p:cNvPr id="3" name="Szöveg hely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2D3CCA22-1344-90AD-60D7-48275FBB855E}"/>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77EAD26F-18D2-A408-99F0-E0D1BEFE1C12}"/>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D4663258-01FC-28C0-6F71-925DE51893BB}"/>
              </a:ext>
            </a:extLst>
          </p:cNvPr>
          <p:cNvSpPr>
            <a:spLocks noGrp="1"/>
          </p:cNvSpPr>
          <p:nvPr>
            <p:ph type="sldNum" sz="quarter" idx="12"/>
          </p:nvPr>
        </p:nvSpPr>
        <p:spPr/>
        <p:txBody>
          <a:bodyPr/>
          <a:lstStyle>
            <a:lvl1pPr>
              <a:defRPr/>
            </a:lvl1pPr>
          </a:lstStyle>
          <a:p>
            <a:pPr>
              <a:defRPr/>
            </a:pPr>
            <a:fld id="{BD0B4D5C-C296-411F-A8F3-D7424D36F6AE}" type="slidenum">
              <a:rPr lang="hu-HU" altLang="hu-HU"/>
              <a:pPr>
                <a:defRPr/>
              </a:pPr>
              <a:t>‹#›</a:t>
            </a:fld>
            <a:endParaRPr lang="hu-HU" altLang="hu-HU"/>
          </a:p>
        </p:txBody>
      </p:sp>
    </p:spTree>
    <p:extLst>
      <p:ext uri="{BB962C8B-B14F-4D97-AF65-F5344CB8AC3E}">
        <p14:creationId xmlns:p14="http://schemas.microsoft.com/office/powerpoint/2010/main" val="2862009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a:extLst>
              <a:ext uri="{FF2B5EF4-FFF2-40B4-BE49-F238E27FC236}">
                <a16:creationId xmlns:a16="http://schemas.microsoft.com/office/drawing/2014/main" id="{60E30DFA-4329-5F8C-A293-841C5FD1685E}"/>
              </a:ext>
            </a:extLst>
          </p:cNvPr>
          <p:cNvSpPr>
            <a:spLocks noGrp="1"/>
          </p:cNvSpPr>
          <p:nvPr>
            <p:ph type="dt" sz="half" idx="10"/>
          </p:nvPr>
        </p:nvSpPr>
        <p:spPr/>
        <p:txBody>
          <a:bodyPr/>
          <a:lstStyle>
            <a:lvl1pPr>
              <a:defRPr/>
            </a:lvl1pPr>
          </a:lstStyle>
          <a:p>
            <a:pPr>
              <a:defRPr/>
            </a:pPr>
            <a:endParaRPr lang="hu-HU"/>
          </a:p>
        </p:txBody>
      </p:sp>
      <p:sp>
        <p:nvSpPr>
          <p:cNvPr id="6" name="Élőláb helye 4">
            <a:extLst>
              <a:ext uri="{FF2B5EF4-FFF2-40B4-BE49-F238E27FC236}">
                <a16:creationId xmlns:a16="http://schemas.microsoft.com/office/drawing/2014/main" id="{E76FD9A9-BD41-B72D-CF09-C514C2694E2E}"/>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3184343E-8C0D-40DE-B4BA-69FCC8E37408}"/>
              </a:ext>
            </a:extLst>
          </p:cNvPr>
          <p:cNvSpPr>
            <a:spLocks noGrp="1"/>
          </p:cNvSpPr>
          <p:nvPr>
            <p:ph type="sldNum" sz="quarter" idx="12"/>
          </p:nvPr>
        </p:nvSpPr>
        <p:spPr/>
        <p:txBody>
          <a:bodyPr/>
          <a:lstStyle>
            <a:lvl1pPr>
              <a:defRPr/>
            </a:lvl1pPr>
          </a:lstStyle>
          <a:p>
            <a:pPr>
              <a:defRPr/>
            </a:pPr>
            <a:fld id="{724CCFC3-459A-43F4-ACE7-0FCA0E9E9F42}" type="slidenum">
              <a:rPr lang="hu-HU" altLang="hu-HU"/>
              <a:pPr>
                <a:defRPr/>
              </a:pPr>
              <a:t>‹#›</a:t>
            </a:fld>
            <a:endParaRPr lang="hu-HU" altLang="hu-HU"/>
          </a:p>
        </p:txBody>
      </p:sp>
    </p:spTree>
    <p:extLst>
      <p:ext uri="{BB962C8B-B14F-4D97-AF65-F5344CB8AC3E}">
        <p14:creationId xmlns:p14="http://schemas.microsoft.com/office/powerpoint/2010/main" val="903841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7"/>
            <a:ext cx="10515600" cy="1325563"/>
          </a:xfrm>
        </p:spPr>
        <p:txBody>
          <a:bodyPr/>
          <a:lstStyle/>
          <a:p>
            <a:r>
              <a:rPr lang="hu-HU"/>
              <a:t>Mintacím szerkesztése</a:t>
            </a:r>
          </a:p>
        </p:txBody>
      </p:sp>
      <p:sp>
        <p:nvSpPr>
          <p:cNvPr id="3" name="Szöveg hely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Tartalom helye 3"/>
          <p:cNvSpPr>
            <a:spLocks noGrp="1"/>
          </p:cNvSpPr>
          <p:nvPr>
            <p:ph sz="half" idx="2"/>
          </p:nvPr>
        </p:nvSpPr>
        <p:spPr>
          <a:xfrm>
            <a:off x="839789"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Tartalom helye 5"/>
          <p:cNvSpPr>
            <a:spLocks noGrp="1"/>
          </p:cNvSpPr>
          <p:nvPr>
            <p:ph sz="quarter" idx="4"/>
          </p:nvPr>
        </p:nvSpPr>
        <p:spPr>
          <a:xfrm>
            <a:off x="6172201"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a:extLst>
              <a:ext uri="{FF2B5EF4-FFF2-40B4-BE49-F238E27FC236}">
                <a16:creationId xmlns:a16="http://schemas.microsoft.com/office/drawing/2014/main" id="{4447672F-AEB2-B3E7-3DA4-BA15EE18308D}"/>
              </a:ext>
            </a:extLst>
          </p:cNvPr>
          <p:cNvSpPr>
            <a:spLocks noGrp="1"/>
          </p:cNvSpPr>
          <p:nvPr>
            <p:ph type="dt" sz="half" idx="10"/>
          </p:nvPr>
        </p:nvSpPr>
        <p:spPr/>
        <p:txBody>
          <a:bodyPr/>
          <a:lstStyle>
            <a:lvl1pPr>
              <a:defRPr/>
            </a:lvl1pPr>
          </a:lstStyle>
          <a:p>
            <a:pPr>
              <a:defRPr/>
            </a:pPr>
            <a:endParaRPr lang="hu-HU"/>
          </a:p>
        </p:txBody>
      </p:sp>
      <p:sp>
        <p:nvSpPr>
          <p:cNvPr id="8" name="Élőláb helye 4">
            <a:extLst>
              <a:ext uri="{FF2B5EF4-FFF2-40B4-BE49-F238E27FC236}">
                <a16:creationId xmlns:a16="http://schemas.microsoft.com/office/drawing/2014/main" id="{0F15880D-CDAB-8598-83B5-139603751839}"/>
              </a:ext>
            </a:extLst>
          </p:cNvPr>
          <p:cNvSpPr>
            <a:spLocks noGrp="1"/>
          </p:cNvSpPr>
          <p:nvPr>
            <p:ph type="ftr" sz="quarter" idx="11"/>
          </p:nvPr>
        </p:nvSpPr>
        <p:spPr/>
        <p:txBody>
          <a:bodyPr/>
          <a:lstStyle>
            <a:lvl1pPr>
              <a:defRPr/>
            </a:lvl1pPr>
          </a:lstStyle>
          <a:p>
            <a:pPr>
              <a:defRPr/>
            </a:pPr>
            <a:endParaRPr lang="hu-HU"/>
          </a:p>
        </p:txBody>
      </p:sp>
      <p:sp>
        <p:nvSpPr>
          <p:cNvPr id="9" name="Dia számának helye 5">
            <a:extLst>
              <a:ext uri="{FF2B5EF4-FFF2-40B4-BE49-F238E27FC236}">
                <a16:creationId xmlns:a16="http://schemas.microsoft.com/office/drawing/2014/main" id="{BEC8595B-C858-FE90-410C-8E23E57ABC18}"/>
              </a:ext>
            </a:extLst>
          </p:cNvPr>
          <p:cNvSpPr>
            <a:spLocks noGrp="1"/>
          </p:cNvSpPr>
          <p:nvPr>
            <p:ph type="sldNum" sz="quarter" idx="12"/>
          </p:nvPr>
        </p:nvSpPr>
        <p:spPr/>
        <p:txBody>
          <a:bodyPr/>
          <a:lstStyle>
            <a:lvl1pPr>
              <a:defRPr/>
            </a:lvl1pPr>
          </a:lstStyle>
          <a:p>
            <a:pPr>
              <a:defRPr/>
            </a:pPr>
            <a:fld id="{014A545C-D6CA-49E3-B3B7-9DBB4CEBB1E1}" type="slidenum">
              <a:rPr lang="hu-HU" altLang="hu-HU"/>
              <a:pPr>
                <a:defRPr/>
              </a:pPr>
              <a:t>‹#›</a:t>
            </a:fld>
            <a:endParaRPr lang="hu-HU" altLang="hu-HU"/>
          </a:p>
        </p:txBody>
      </p:sp>
    </p:spTree>
    <p:extLst>
      <p:ext uri="{BB962C8B-B14F-4D97-AF65-F5344CB8AC3E}">
        <p14:creationId xmlns:p14="http://schemas.microsoft.com/office/powerpoint/2010/main" val="573072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a:extLst>
              <a:ext uri="{FF2B5EF4-FFF2-40B4-BE49-F238E27FC236}">
                <a16:creationId xmlns:a16="http://schemas.microsoft.com/office/drawing/2014/main" id="{7E433CCD-1F74-FE0A-1433-14DF382DC5E8}"/>
              </a:ext>
            </a:extLst>
          </p:cNvPr>
          <p:cNvSpPr>
            <a:spLocks noGrp="1"/>
          </p:cNvSpPr>
          <p:nvPr>
            <p:ph type="dt" sz="half" idx="10"/>
          </p:nvPr>
        </p:nvSpPr>
        <p:spPr/>
        <p:txBody>
          <a:bodyPr/>
          <a:lstStyle>
            <a:lvl1pPr>
              <a:defRPr/>
            </a:lvl1pPr>
          </a:lstStyle>
          <a:p>
            <a:pPr>
              <a:defRPr/>
            </a:pPr>
            <a:endParaRPr lang="hu-HU"/>
          </a:p>
        </p:txBody>
      </p:sp>
      <p:sp>
        <p:nvSpPr>
          <p:cNvPr id="4" name="Élőláb helye 4">
            <a:extLst>
              <a:ext uri="{FF2B5EF4-FFF2-40B4-BE49-F238E27FC236}">
                <a16:creationId xmlns:a16="http://schemas.microsoft.com/office/drawing/2014/main" id="{802657DD-07CC-29A5-E176-62C061735EED}"/>
              </a:ext>
            </a:extLst>
          </p:cNvPr>
          <p:cNvSpPr>
            <a:spLocks noGrp="1"/>
          </p:cNvSpPr>
          <p:nvPr>
            <p:ph type="ftr" sz="quarter" idx="11"/>
          </p:nvPr>
        </p:nvSpPr>
        <p:spPr/>
        <p:txBody>
          <a:bodyPr/>
          <a:lstStyle>
            <a:lvl1pPr>
              <a:defRPr/>
            </a:lvl1pPr>
          </a:lstStyle>
          <a:p>
            <a:pPr>
              <a:defRPr/>
            </a:pPr>
            <a:endParaRPr lang="hu-HU"/>
          </a:p>
        </p:txBody>
      </p:sp>
      <p:sp>
        <p:nvSpPr>
          <p:cNvPr id="5" name="Dia számának helye 5">
            <a:extLst>
              <a:ext uri="{FF2B5EF4-FFF2-40B4-BE49-F238E27FC236}">
                <a16:creationId xmlns:a16="http://schemas.microsoft.com/office/drawing/2014/main" id="{71B76788-7286-1645-299A-E6422DEFAEAF}"/>
              </a:ext>
            </a:extLst>
          </p:cNvPr>
          <p:cNvSpPr>
            <a:spLocks noGrp="1"/>
          </p:cNvSpPr>
          <p:nvPr>
            <p:ph type="sldNum" sz="quarter" idx="12"/>
          </p:nvPr>
        </p:nvSpPr>
        <p:spPr/>
        <p:txBody>
          <a:bodyPr/>
          <a:lstStyle>
            <a:lvl1pPr>
              <a:defRPr/>
            </a:lvl1pPr>
          </a:lstStyle>
          <a:p>
            <a:pPr>
              <a:defRPr/>
            </a:pPr>
            <a:fld id="{7F95C2F0-BA47-42FB-87B9-AC27182A3390}" type="slidenum">
              <a:rPr lang="hu-HU" altLang="hu-HU"/>
              <a:pPr>
                <a:defRPr/>
              </a:pPr>
              <a:t>‹#›</a:t>
            </a:fld>
            <a:endParaRPr lang="hu-HU" altLang="hu-HU"/>
          </a:p>
        </p:txBody>
      </p:sp>
    </p:spTree>
    <p:extLst>
      <p:ext uri="{BB962C8B-B14F-4D97-AF65-F5344CB8AC3E}">
        <p14:creationId xmlns:p14="http://schemas.microsoft.com/office/powerpoint/2010/main" val="383368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11/6/2024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93238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AEAFF569-B08C-FFBE-49FB-D28B8A51ADE5}"/>
              </a:ext>
            </a:extLst>
          </p:cNvPr>
          <p:cNvSpPr>
            <a:spLocks noGrp="1"/>
          </p:cNvSpPr>
          <p:nvPr>
            <p:ph type="dt" sz="half" idx="10"/>
          </p:nvPr>
        </p:nvSpPr>
        <p:spPr/>
        <p:txBody>
          <a:bodyPr/>
          <a:lstStyle>
            <a:lvl1pPr>
              <a:defRPr/>
            </a:lvl1pPr>
          </a:lstStyle>
          <a:p>
            <a:pPr>
              <a:defRPr/>
            </a:pPr>
            <a:endParaRPr lang="hu-HU"/>
          </a:p>
        </p:txBody>
      </p:sp>
      <p:sp>
        <p:nvSpPr>
          <p:cNvPr id="3" name="Élőláb helye 4">
            <a:extLst>
              <a:ext uri="{FF2B5EF4-FFF2-40B4-BE49-F238E27FC236}">
                <a16:creationId xmlns:a16="http://schemas.microsoft.com/office/drawing/2014/main" id="{3EDB5627-999C-1FC9-B2A8-2998F296F35C}"/>
              </a:ext>
            </a:extLst>
          </p:cNvPr>
          <p:cNvSpPr>
            <a:spLocks noGrp="1"/>
          </p:cNvSpPr>
          <p:nvPr>
            <p:ph type="ftr" sz="quarter" idx="11"/>
          </p:nvPr>
        </p:nvSpPr>
        <p:spPr/>
        <p:txBody>
          <a:bodyPr/>
          <a:lstStyle>
            <a:lvl1pPr>
              <a:defRPr/>
            </a:lvl1pPr>
          </a:lstStyle>
          <a:p>
            <a:pPr>
              <a:defRPr/>
            </a:pPr>
            <a:endParaRPr lang="hu-HU"/>
          </a:p>
        </p:txBody>
      </p:sp>
      <p:sp>
        <p:nvSpPr>
          <p:cNvPr id="4" name="Dia számának helye 5">
            <a:extLst>
              <a:ext uri="{FF2B5EF4-FFF2-40B4-BE49-F238E27FC236}">
                <a16:creationId xmlns:a16="http://schemas.microsoft.com/office/drawing/2014/main" id="{88DA594E-1608-CD47-0941-264E167C3CBA}"/>
              </a:ext>
            </a:extLst>
          </p:cNvPr>
          <p:cNvSpPr>
            <a:spLocks noGrp="1"/>
          </p:cNvSpPr>
          <p:nvPr>
            <p:ph type="sldNum" sz="quarter" idx="12"/>
          </p:nvPr>
        </p:nvSpPr>
        <p:spPr/>
        <p:txBody>
          <a:bodyPr/>
          <a:lstStyle>
            <a:lvl1pPr>
              <a:defRPr/>
            </a:lvl1pPr>
          </a:lstStyle>
          <a:p>
            <a:pPr>
              <a:defRPr/>
            </a:pPr>
            <a:fld id="{39E97EA0-2241-403A-A0EF-CE6B761C2AF8}" type="slidenum">
              <a:rPr lang="hu-HU" altLang="hu-HU"/>
              <a:pPr>
                <a:defRPr/>
              </a:pPr>
              <a:t>‹#›</a:t>
            </a:fld>
            <a:endParaRPr lang="hu-HU" altLang="hu-HU"/>
          </a:p>
        </p:txBody>
      </p:sp>
    </p:spTree>
    <p:extLst>
      <p:ext uri="{BB962C8B-B14F-4D97-AF65-F5344CB8AC3E}">
        <p14:creationId xmlns:p14="http://schemas.microsoft.com/office/powerpoint/2010/main" val="23332449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2400"/>
            </a:lvl1pPr>
          </a:lstStyle>
          <a:p>
            <a:r>
              <a:rPr lang="hu-HU"/>
              <a:t>Mintacím szerkesztése</a:t>
            </a:r>
          </a:p>
        </p:txBody>
      </p:sp>
      <p:sp>
        <p:nvSpPr>
          <p:cNvPr id="3" name="Tartalom helye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átum helye 3">
            <a:extLst>
              <a:ext uri="{FF2B5EF4-FFF2-40B4-BE49-F238E27FC236}">
                <a16:creationId xmlns:a16="http://schemas.microsoft.com/office/drawing/2014/main" id="{98E7A749-AD4A-DBCC-5421-0173C07DC0CF}"/>
              </a:ext>
            </a:extLst>
          </p:cNvPr>
          <p:cNvSpPr>
            <a:spLocks noGrp="1"/>
          </p:cNvSpPr>
          <p:nvPr>
            <p:ph type="dt" sz="half" idx="10"/>
          </p:nvPr>
        </p:nvSpPr>
        <p:spPr/>
        <p:txBody>
          <a:bodyPr/>
          <a:lstStyle>
            <a:lvl1pPr>
              <a:defRPr/>
            </a:lvl1pPr>
          </a:lstStyle>
          <a:p>
            <a:pPr>
              <a:defRPr/>
            </a:pPr>
            <a:endParaRPr lang="hu-HU"/>
          </a:p>
        </p:txBody>
      </p:sp>
      <p:sp>
        <p:nvSpPr>
          <p:cNvPr id="6" name="Élőláb helye 4">
            <a:extLst>
              <a:ext uri="{FF2B5EF4-FFF2-40B4-BE49-F238E27FC236}">
                <a16:creationId xmlns:a16="http://schemas.microsoft.com/office/drawing/2014/main" id="{C9C6ED31-9235-CD04-CBDF-20970F634738}"/>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0DB02044-06BF-60D0-DFDD-73615328EC24}"/>
              </a:ext>
            </a:extLst>
          </p:cNvPr>
          <p:cNvSpPr>
            <a:spLocks noGrp="1"/>
          </p:cNvSpPr>
          <p:nvPr>
            <p:ph type="sldNum" sz="quarter" idx="12"/>
          </p:nvPr>
        </p:nvSpPr>
        <p:spPr/>
        <p:txBody>
          <a:bodyPr/>
          <a:lstStyle>
            <a:lvl1pPr>
              <a:defRPr/>
            </a:lvl1pPr>
          </a:lstStyle>
          <a:p>
            <a:pPr>
              <a:defRPr/>
            </a:pPr>
            <a:fld id="{729FC32C-2789-431D-A708-BD95A60632B8}" type="slidenum">
              <a:rPr lang="hu-HU" altLang="hu-HU"/>
              <a:pPr>
                <a:defRPr/>
              </a:pPr>
              <a:t>‹#›</a:t>
            </a:fld>
            <a:endParaRPr lang="hu-HU" altLang="hu-HU"/>
          </a:p>
        </p:txBody>
      </p:sp>
    </p:spTree>
    <p:extLst>
      <p:ext uri="{BB962C8B-B14F-4D97-AF65-F5344CB8AC3E}">
        <p14:creationId xmlns:p14="http://schemas.microsoft.com/office/powerpoint/2010/main" val="2566104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2400"/>
            </a:lvl1pPr>
          </a:lstStyle>
          <a:p>
            <a:r>
              <a:rPr lang="hu-HU"/>
              <a:t>Mintacím szerkesztése</a:t>
            </a:r>
          </a:p>
        </p:txBody>
      </p:sp>
      <p:sp>
        <p:nvSpPr>
          <p:cNvPr id="3" name="Kép hely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hu-HU" noProof="0"/>
          </a:p>
        </p:txBody>
      </p:sp>
      <p:sp>
        <p:nvSpPr>
          <p:cNvPr id="4" name="Szöveg hely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átum helye 3">
            <a:extLst>
              <a:ext uri="{FF2B5EF4-FFF2-40B4-BE49-F238E27FC236}">
                <a16:creationId xmlns:a16="http://schemas.microsoft.com/office/drawing/2014/main" id="{1191D873-BB29-B170-C865-AD9B00466A0F}"/>
              </a:ext>
            </a:extLst>
          </p:cNvPr>
          <p:cNvSpPr>
            <a:spLocks noGrp="1"/>
          </p:cNvSpPr>
          <p:nvPr>
            <p:ph type="dt" sz="half" idx="10"/>
          </p:nvPr>
        </p:nvSpPr>
        <p:spPr/>
        <p:txBody>
          <a:bodyPr/>
          <a:lstStyle>
            <a:lvl1pPr>
              <a:defRPr/>
            </a:lvl1pPr>
          </a:lstStyle>
          <a:p>
            <a:pPr>
              <a:defRPr/>
            </a:pPr>
            <a:endParaRPr lang="hu-HU"/>
          </a:p>
        </p:txBody>
      </p:sp>
      <p:sp>
        <p:nvSpPr>
          <p:cNvPr id="6" name="Élőláb helye 4">
            <a:extLst>
              <a:ext uri="{FF2B5EF4-FFF2-40B4-BE49-F238E27FC236}">
                <a16:creationId xmlns:a16="http://schemas.microsoft.com/office/drawing/2014/main" id="{BCF0B848-AF25-3A7D-55CA-9FCFC661AEB5}"/>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FAE8CB4D-AC96-840F-DBD3-44487D102AE2}"/>
              </a:ext>
            </a:extLst>
          </p:cNvPr>
          <p:cNvSpPr>
            <a:spLocks noGrp="1"/>
          </p:cNvSpPr>
          <p:nvPr>
            <p:ph type="sldNum" sz="quarter" idx="12"/>
          </p:nvPr>
        </p:nvSpPr>
        <p:spPr/>
        <p:txBody>
          <a:bodyPr/>
          <a:lstStyle>
            <a:lvl1pPr>
              <a:defRPr/>
            </a:lvl1pPr>
          </a:lstStyle>
          <a:p>
            <a:pPr>
              <a:defRPr/>
            </a:pPr>
            <a:fld id="{E4F578FE-8160-4B0E-8723-17F700047BB4}" type="slidenum">
              <a:rPr lang="hu-HU" altLang="hu-HU"/>
              <a:pPr>
                <a:defRPr/>
              </a:pPr>
              <a:t>‹#›</a:t>
            </a:fld>
            <a:endParaRPr lang="hu-HU" altLang="hu-HU"/>
          </a:p>
        </p:txBody>
      </p:sp>
    </p:spTree>
    <p:extLst>
      <p:ext uri="{BB962C8B-B14F-4D97-AF65-F5344CB8AC3E}">
        <p14:creationId xmlns:p14="http://schemas.microsoft.com/office/powerpoint/2010/main" val="1507077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597E261-22ED-B68C-3BE5-0C80C31809A5}"/>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87335B99-2FDA-D577-8E2D-3990E881A7C6}"/>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80D478C8-752A-ABFD-BDFC-6CE36141E410}"/>
              </a:ext>
            </a:extLst>
          </p:cNvPr>
          <p:cNvSpPr>
            <a:spLocks noGrp="1"/>
          </p:cNvSpPr>
          <p:nvPr>
            <p:ph type="sldNum" sz="quarter" idx="12"/>
          </p:nvPr>
        </p:nvSpPr>
        <p:spPr/>
        <p:txBody>
          <a:bodyPr/>
          <a:lstStyle>
            <a:lvl1pPr>
              <a:defRPr/>
            </a:lvl1pPr>
          </a:lstStyle>
          <a:p>
            <a:pPr>
              <a:defRPr/>
            </a:pPr>
            <a:fld id="{0F2DA2F1-DBD9-4D8C-BE46-B90C4757088F}" type="slidenum">
              <a:rPr lang="hu-HU" altLang="hu-HU"/>
              <a:pPr>
                <a:defRPr/>
              </a:pPr>
              <a:t>‹#›</a:t>
            </a:fld>
            <a:endParaRPr lang="hu-HU" altLang="hu-HU"/>
          </a:p>
        </p:txBody>
      </p:sp>
    </p:spTree>
    <p:extLst>
      <p:ext uri="{BB962C8B-B14F-4D97-AF65-F5344CB8AC3E}">
        <p14:creationId xmlns:p14="http://schemas.microsoft.com/office/powerpoint/2010/main" val="6805642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1"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1"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E52B3CD-9920-561A-32D7-162BC462AC01}"/>
              </a:ext>
            </a:extLst>
          </p:cNvPr>
          <p:cNvSpPr>
            <a:spLocks noGrp="1"/>
          </p:cNvSpPr>
          <p:nvPr>
            <p:ph type="dt" sz="half" idx="10"/>
          </p:nvPr>
        </p:nvSpPr>
        <p:spPr/>
        <p:txBody>
          <a:bodyPr/>
          <a:lstStyle>
            <a:lvl1pPr>
              <a:defRPr/>
            </a:lvl1pPr>
          </a:lstStyle>
          <a:p>
            <a:pPr>
              <a:defRPr/>
            </a:pPr>
            <a:endParaRPr lang="hu-HU"/>
          </a:p>
        </p:txBody>
      </p:sp>
      <p:sp>
        <p:nvSpPr>
          <p:cNvPr id="5" name="Élőláb helye 4">
            <a:extLst>
              <a:ext uri="{FF2B5EF4-FFF2-40B4-BE49-F238E27FC236}">
                <a16:creationId xmlns:a16="http://schemas.microsoft.com/office/drawing/2014/main" id="{EC1DAE8E-E694-7957-B678-A4EB2F55B5C7}"/>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02ADC343-7E35-FC3C-CF8A-D16CDA7E72CF}"/>
              </a:ext>
            </a:extLst>
          </p:cNvPr>
          <p:cNvSpPr>
            <a:spLocks noGrp="1"/>
          </p:cNvSpPr>
          <p:nvPr>
            <p:ph type="sldNum" sz="quarter" idx="12"/>
          </p:nvPr>
        </p:nvSpPr>
        <p:spPr/>
        <p:txBody>
          <a:bodyPr/>
          <a:lstStyle>
            <a:lvl1pPr>
              <a:defRPr/>
            </a:lvl1pPr>
          </a:lstStyle>
          <a:p>
            <a:pPr>
              <a:defRPr/>
            </a:pPr>
            <a:fld id="{7F0F7096-3B6B-4E85-AA19-005E5027558E}" type="slidenum">
              <a:rPr lang="hu-HU" altLang="hu-HU"/>
              <a:pPr>
                <a:defRPr/>
              </a:pPr>
              <a:t>‹#›</a:t>
            </a:fld>
            <a:endParaRPr lang="hu-HU" altLang="hu-HU"/>
          </a:p>
        </p:txBody>
      </p:sp>
    </p:spTree>
    <p:extLst>
      <p:ext uri="{BB962C8B-B14F-4D97-AF65-F5344CB8AC3E}">
        <p14:creationId xmlns:p14="http://schemas.microsoft.com/office/powerpoint/2010/main" val="268838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2.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11/6/2024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3835487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0BFB95-5E6D-E263-81F6-A0AD95E45BE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30127547-FC29-9D1B-7EFD-2FD1F786BA2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97E005B4-A70A-883A-182C-40A5B875837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3388547C-F327-B9AF-DE98-4B79433B92C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49E4F581-6468-7A43-3EDA-9445357CA04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C7FBF65-D4F4-456F-8B66-A28E4FCAEB6F}" type="slidenum">
              <a:rPr lang="hu-HU" altLang="hu-HU"/>
              <a:pPr>
                <a:defRPr/>
              </a:pPr>
              <a:t>‹#›</a:t>
            </a:fld>
            <a:endParaRPr lang="hu-HU" altLang="hu-HU"/>
          </a:p>
        </p:txBody>
      </p:sp>
    </p:spTree>
    <p:extLst>
      <p:ext uri="{BB962C8B-B14F-4D97-AF65-F5344CB8AC3E}">
        <p14:creationId xmlns:p14="http://schemas.microsoft.com/office/powerpoint/2010/main" val="11641426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a:extLst>
              <a:ext uri="{FF2B5EF4-FFF2-40B4-BE49-F238E27FC236}">
                <a16:creationId xmlns:a16="http://schemas.microsoft.com/office/drawing/2014/main" id="{6CB9CDE1-34F1-BF80-AD0C-C2CC062EA58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a:extLst>
              <a:ext uri="{FF2B5EF4-FFF2-40B4-BE49-F238E27FC236}">
                <a16:creationId xmlns:a16="http://schemas.microsoft.com/office/drawing/2014/main" id="{04334901-0040-DCF5-5AA0-93DBFCF6A17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a:extLst>
              <a:ext uri="{FF2B5EF4-FFF2-40B4-BE49-F238E27FC236}">
                <a16:creationId xmlns:a16="http://schemas.microsoft.com/office/drawing/2014/main" id="{AD62090B-B42F-7757-334E-845C032EFDC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hu-HU"/>
          </a:p>
        </p:txBody>
      </p:sp>
      <p:sp>
        <p:nvSpPr>
          <p:cNvPr id="5" name="Élőláb helye 4">
            <a:extLst>
              <a:ext uri="{FF2B5EF4-FFF2-40B4-BE49-F238E27FC236}">
                <a16:creationId xmlns:a16="http://schemas.microsoft.com/office/drawing/2014/main" id="{0DD7F680-8A01-E6AA-A657-6366E16BD31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hu-HU"/>
          </a:p>
        </p:txBody>
      </p:sp>
      <p:sp>
        <p:nvSpPr>
          <p:cNvPr id="6" name="Dia számának helye 5">
            <a:extLst>
              <a:ext uri="{FF2B5EF4-FFF2-40B4-BE49-F238E27FC236}">
                <a16:creationId xmlns:a16="http://schemas.microsoft.com/office/drawing/2014/main" id="{D92575BD-2102-EF9C-8CB3-C66CF8A1018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7C73522-A942-44C3-8499-3FC80952D20C}" type="slidenum">
              <a:rPr lang="hu-HU" altLang="hu-HU"/>
              <a:pPr/>
              <a:t>‹#›</a:t>
            </a:fld>
            <a:endParaRPr lang="hu-HU" altLang="hu-HU"/>
          </a:p>
        </p:txBody>
      </p:sp>
    </p:spTree>
    <p:extLst>
      <p:ext uri="{BB962C8B-B14F-4D97-AF65-F5344CB8AC3E}">
        <p14:creationId xmlns:p14="http://schemas.microsoft.com/office/powerpoint/2010/main" val="25020078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922018-282C-6BA6-6B1F-5DFF6766220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174A8260-50A5-E91F-2E9C-E17C02622F6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7493B1DE-DBE9-0742-EF1C-7206A25608E5}"/>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9831440A-0538-ED1A-E52F-5E82C2DCF0F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3027BD8F-35A0-500A-C058-D471769C204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894DF9-ECF6-4098-93E4-090FD31C3EAA}" type="slidenum">
              <a:rPr lang="hu-HU" altLang="hu-HU"/>
              <a:pPr>
                <a:defRPr/>
              </a:pPr>
              <a:t>‹#›</a:t>
            </a:fld>
            <a:endParaRPr lang="hu-HU" altLang="hu-HU"/>
          </a:p>
        </p:txBody>
      </p:sp>
    </p:spTree>
    <p:extLst>
      <p:ext uri="{BB962C8B-B14F-4D97-AF65-F5344CB8AC3E}">
        <p14:creationId xmlns:p14="http://schemas.microsoft.com/office/powerpoint/2010/main" val="1744267139"/>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744154F-81DE-6894-1258-E953ADEE3F4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3075" name="Rectangle 3">
            <a:extLst>
              <a:ext uri="{FF2B5EF4-FFF2-40B4-BE49-F238E27FC236}">
                <a16:creationId xmlns:a16="http://schemas.microsoft.com/office/drawing/2014/main" id="{C4B89276-C548-A11B-542A-6A470864700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4FE5591B-4ABB-2FC9-F928-67521A6CFF0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DF4F0880-DE62-C382-5BFC-D3C6E50DB3F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5AD31231-3F02-3C1E-CA0B-A0DD89894DA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30DB0D1-6DF6-46F6-8F2D-6890FBE18F67}" type="slidenum">
              <a:rPr lang="hu-HU" altLang="hu-HU"/>
              <a:pPr>
                <a:defRPr/>
              </a:pPr>
              <a:t>‹#›</a:t>
            </a:fld>
            <a:endParaRPr lang="hu-HU" altLang="hu-HU"/>
          </a:p>
        </p:txBody>
      </p:sp>
    </p:spTree>
    <p:extLst>
      <p:ext uri="{BB962C8B-B14F-4D97-AF65-F5344CB8AC3E}">
        <p14:creationId xmlns:p14="http://schemas.microsoft.com/office/powerpoint/2010/main" val="4119916421"/>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Cím helye 8">
            <a:extLst>
              <a:ext uri="{FF2B5EF4-FFF2-40B4-BE49-F238E27FC236}">
                <a16:creationId xmlns:a16="http://schemas.microsoft.com/office/drawing/2014/main" id="{D5958558-7E4E-08EE-126E-C0345C155A92}"/>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7" name="Szöveg helye 29">
            <a:extLst>
              <a:ext uri="{FF2B5EF4-FFF2-40B4-BE49-F238E27FC236}">
                <a16:creationId xmlns:a16="http://schemas.microsoft.com/office/drawing/2014/main" id="{80020D44-F447-CA12-EE73-B9B56DECEACE}"/>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9" name="Dátum helye 4">
            <a:extLst>
              <a:ext uri="{FF2B5EF4-FFF2-40B4-BE49-F238E27FC236}">
                <a16:creationId xmlns:a16="http://schemas.microsoft.com/office/drawing/2014/main" id="{53E5FAB6-05A0-A993-E5BC-E98B37BD9C1E}"/>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eaLnBrk="1" fontAlgn="auto" hangingPunct="1">
              <a:spcBef>
                <a:spcPts val="0"/>
              </a:spcBef>
              <a:spcAft>
                <a:spcPts val="0"/>
              </a:spcAft>
              <a:defRPr sz="1200">
                <a:solidFill>
                  <a:schemeClr val="tx2">
                    <a:shade val="90000"/>
                  </a:schemeClr>
                </a:solidFill>
                <a:latin typeface="+mn-lt"/>
              </a:defRPr>
            </a:lvl1pPr>
          </a:lstStyle>
          <a:p>
            <a:pPr>
              <a:defRPr/>
            </a:pPr>
            <a:fld id="{CD50011B-5402-42B6-8870-C54D243BB47E}" type="datetimeFigureOut">
              <a:rPr lang="hu-HU"/>
              <a:pPr>
                <a:defRPr/>
              </a:pPr>
              <a:t>2024. 11. 06.</a:t>
            </a:fld>
            <a:endParaRPr lang="hu-HU"/>
          </a:p>
        </p:txBody>
      </p:sp>
      <p:sp>
        <p:nvSpPr>
          <p:cNvPr id="20" name="Élőláb helye 5">
            <a:extLst>
              <a:ext uri="{FF2B5EF4-FFF2-40B4-BE49-F238E27FC236}">
                <a16:creationId xmlns:a16="http://schemas.microsoft.com/office/drawing/2014/main" id="{CA9FECE5-9FB3-691C-D1A6-1151FBC7AF12}"/>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eaLnBrk="1" fontAlgn="auto" hangingPunct="1">
              <a:spcBef>
                <a:spcPts val="0"/>
              </a:spcBef>
              <a:spcAft>
                <a:spcPts val="0"/>
              </a:spcAft>
              <a:defRPr sz="1200">
                <a:solidFill>
                  <a:schemeClr val="tx2">
                    <a:shade val="90000"/>
                  </a:schemeClr>
                </a:solidFill>
                <a:latin typeface="+mn-lt"/>
              </a:defRPr>
            </a:lvl1pPr>
          </a:lstStyle>
          <a:p>
            <a:pPr>
              <a:defRPr/>
            </a:pPr>
            <a:endParaRPr lang="hu-HU"/>
          </a:p>
        </p:txBody>
      </p:sp>
      <p:sp>
        <p:nvSpPr>
          <p:cNvPr id="21" name="Dia számának helye 6">
            <a:extLst>
              <a:ext uri="{FF2B5EF4-FFF2-40B4-BE49-F238E27FC236}">
                <a16:creationId xmlns:a16="http://schemas.microsoft.com/office/drawing/2014/main" id="{BC1D2BCF-CAA8-4B44-A3A3-726138F7D0DB}"/>
              </a:ext>
            </a:extLst>
          </p:cNvPr>
          <p:cNvSpPr>
            <a:spLocks noGrp="1"/>
          </p:cNvSpPr>
          <p:nvPr>
            <p:ph type="sldNum" sz="quarter" idx="4"/>
          </p:nvPr>
        </p:nvSpPr>
        <p:spPr>
          <a:xfrm>
            <a:off x="10769600" y="6356351"/>
            <a:ext cx="8128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5F6680"/>
                </a:solidFill>
                <a:latin typeface="Constantia" panose="02030602050306030303" pitchFamily="18" charset="0"/>
              </a:defRPr>
            </a:lvl1pPr>
          </a:lstStyle>
          <a:p>
            <a:pPr>
              <a:defRPr/>
            </a:pPr>
            <a:fld id="{2D739B9F-64B2-4445-A9BB-9F13FB52EA58}" type="slidenum">
              <a:rPr lang="hu-HU" altLang="hu-HU"/>
              <a:pPr>
                <a:defRPr/>
              </a:pPr>
              <a:t>‹#›</a:t>
            </a:fld>
            <a:endParaRPr lang="hu-HU" altLang="hu-HU"/>
          </a:p>
        </p:txBody>
      </p:sp>
    </p:spTree>
    <p:extLst>
      <p:ext uri="{BB962C8B-B14F-4D97-AF65-F5344CB8AC3E}">
        <p14:creationId xmlns:p14="http://schemas.microsoft.com/office/powerpoint/2010/main" val="335756187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8CADAE"/>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8CADAE"/>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C7B70"/>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FFAC45-2BED-1627-2290-F775D71A27A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5BF7148D-3028-035B-A2BF-54D3657A31F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468CEBB2-2E98-F73B-D889-BBAA23D43BF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hu-HU" altLang="hu-HU"/>
          </a:p>
        </p:txBody>
      </p:sp>
      <p:sp>
        <p:nvSpPr>
          <p:cNvPr id="1029" name="Rectangle 5">
            <a:extLst>
              <a:ext uri="{FF2B5EF4-FFF2-40B4-BE49-F238E27FC236}">
                <a16:creationId xmlns:a16="http://schemas.microsoft.com/office/drawing/2014/main" id="{F636C52E-A0B8-82DC-496C-FB337622CBA4}"/>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hu-HU" altLang="hu-HU"/>
          </a:p>
        </p:txBody>
      </p:sp>
      <p:sp>
        <p:nvSpPr>
          <p:cNvPr id="1030" name="Rectangle 6">
            <a:extLst>
              <a:ext uri="{FF2B5EF4-FFF2-40B4-BE49-F238E27FC236}">
                <a16:creationId xmlns:a16="http://schemas.microsoft.com/office/drawing/2014/main" id="{09B2DF0C-827F-0CA6-D9A0-1C3269A2ADF0}"/>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05A560E-7388-434A-84A9-E10B251F34B1}" type="slidenum">
              <a:rPr lang="hu-HU" altLang="hu-HU"/>
              <a:pPr>
                <a:defRPr/>
              </a:pPr>
              <a:t>‹#›</a:t>
            </a:fld>
            <a:endParaRPr lang="hu-HU" altLang="hu-HU"/>
          </a:p>
        </p:txBody>
      </p:sp>
    </p:spTree>
    <p:extLst>
      <p:ext uri="{BB962C8B-B14F-4D97-AF65-F5344CB8AC3E}">
        <p14:creationId xmlns:p14="http://schemas.microsoft.com/office/powerpoint/2010/main" val="298900687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8B756D6-44E3-50C0-EEDA-24D12DD631C4}"/>
              </a:ext>
            </a:extLst>
          </p:cNvPr>
          <p:cNvGrpSpPr>
            <a:grpSpLocks/>
          </p:cNvGrpSpPr>
          <p:nvPr/>
        </p:nvGrpSpPr>
        <p:grpSpPr bwMode="auto">
          <a:xfrm>
            <a:off x="6288618" y="5345114"/>
            <a:ext cx="5903383" cy="1512887"/>
            <a:chOff x="2971" y="3367"/>
            <a:chExt cx="2789" cy="953"/>
          </a:xfrm>
        </p:grpSpPr>
        <p:sp>
          <p:nvSpPr>
            <p:cNvPr id="1032" name="Freeform 3">
              <a:extLst>
                <a:ext uri="{FF2B5EF4-FFF2-40B4-BE49-F238E27FC236}">
                  <a16:creationId xmlns:a16="http://schemas.microsoft.com/office/drawing/2014/main" id="{EE988CBD-BBF2-BFA6-AD6D-AB750D073309}"/>
                </a:ext>
              </a:extLst>
            </p:cNvPr>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hu-HU" sz="1800"/>
            </a:p>
          </p:txBody>
        </p:sp>
        <p:sp>
          <p:nvSpPr>
            <p:cNvPr id="9220" name="Freeform 4">
              <a:extLst>
                <a:ext uri="{FF2B5EF4-FFF2-40B4-BE49-F238E27FC236}">
                  <a16:creationId xmlns:a16="http://schemas.microsoft.com/office/drawing/2014/main" id="{834AE366-338D-9C08-609B-985CE9D80302}"/>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1" name="Freeform 5">
              <a:extLst>
                <a:ext uri="{FF2B5EF4-FFF2-40B4-BE49-F238E27FC236}">
                  <a16:creationId xmlns:a16="http://schemas.microsoft.com/office/drawing/2014/main" id="{040A40EC-6B01-D2E9-BEB0-2B0FFA817D0B}"/>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2" name="Freeform 6">
              <a:extLst>
                <a:ext uri="{FF2B5EF4-FFF2-40B4-BE49-F238E27FC236}">
                  <a16:creationId xmlns:a16="http://schemas.microsoft.com/office/drawing/2014/main" id="{869D75C4-213A-EB2D-7AA5-A5EC904CC008}"/>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3" name="Freeform 7">
              <a:extLst>
                <a:ext uri="{FF2B5EF4-FFF2-40B4-BE49-F238E27FC236}">
                  <a16:creationId xmlns:a16="http://schemas.microsoft.com/office/drawing/2014/main" id="{558D029A-637D-9D21-E4EE-6E879A6CFE53}"/>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4" name="Freeform 8">
              <a:extLst>
                <a:ext uri="{FF2B5EF4-FFF2-40B4-BE49-F238E27FC236}">
                  <a16:creationId xmlns:a16="http://schemas.microsoft.com/office/drawing/2014/main" id="{0123BAC8-8A2C-213E-810F-CCBFF4A57439}"/>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5" name="Freeform 9">
              <a:extLst>
                <a:ext uri="{FF2B5EF4-FFF2-40B4-BE49-F238E27FC236}">
                  <a16:creationId xmlns:a16="http://schemas.microsoft.com/office/drawing/2014/main" id="{79148AEB-58D3-1F25-4DE4-5B1A9C52C100}"/>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6" name="Freeform 10">
              <a:extLst>
                <a:ext uri="{FF2B5EF4-FFF2-40B4-BE49-F238E27FC236}">
                  <a16:creationId xmlns:a16="http://schemas.microsoft.com/office/drawing/2014/main" id="{CFAE84AC-1B81-CAC7-B2CA-5AF4FC538761}"/>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7" name="Freeform 11">
              <a:extLst>
                <a:ext uri="{FF2B5EF4-FFF2-40B4-BE49-F238E27FC236}">
                  <a16:creationId xmlns:a16="http://schemas.microsoft.com/office/drawing/2014/main" id="{55315B63-06F3-382A-12FF-9C9C05A595FC}"/>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8" name="Freeform 12">
              <a:extLst>
                <a:ext uri="{FF2B5EF4-FFF2-40B4-BE49-F238E27FC236}">
                  <a16:creationId xmlns:a16="http://schemas.microsoft.com/office/drawing/2014/main" id="{A0F6C797-2526-6FC1-E3BE-DAD0D058E451}"/>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29" name="Freeform 13">
              <a:extLst>
                <a:ext uri="{FF2B5EF4-FFF2-40B4-BE49-F238E27FC236}">
                  <a16:creationId xmlns:a16="http://schemas.microsoft.com/office/drawing/2014/main" id="{F2FCF7B0-72FC-756E-9FF9-8DDB1B8902EB}"/>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30" name="Freeform 14">
              <a:extLst>
                <a:ext uri="{FF2B5EF4-FFF2-40B4-BE49-F238E27FC236}">
                  <a16:creationId xmlns:a16="http://schemas.microsoft.com/office/drawing/2014/main" id="{48424362-8F65-F4A6-300D-BCA86DE927A5}"/>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31" name="Freeform 15">
              <a:extLst>
                <a:ext uri="{FF2B5EF4-FFF2-40B4-BE49-F238E27FC236}">
                  <a16:creationId xmlns:a16="http://schemas.microsoft.com/office/drawing/2014/main" id="{3CA7D4A3-B286-96FB-09AE-5F2D3ABCD1B8}"/>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32" name="Freeform 16">
              <a:extLst>
                <a:ext uri="{FF2B5EF4-FFF2-40B4-BE49-F238E27FC236}">
                  <a16:creationId xmlns:a16="http://schemas.microsoft.com/office/drawing/2014/main" id="{E542B185-8737-F771-D835-928A2CEA4B4E}"/>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sp>
          <p:nvSpPr>
            <p:cNvPr id="9233" name="Freeform 17">
              <a:extLst>
                <a:ext uri="{FF2B5EF4-FFF2-40B4-BE49-F238E27FC236}">
                  <a16:creationId xmlns:a16="http://schemas.microsoft.com/office/drawing/2014/main" id="{F7B31DEE-CE33-0186-B671-7B9D53F1D15F}"/>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hu-HU" sz="1800"/>
            </a:p>
          </p:txBody>
        </p:sp>
      </p:grpSp>
      <p:sp>
        <p:nvSpPr>
          <p:cNvPr id="9234" name="Rectangle 18">
            <a:extLst>
              <a:ext uri="{FF2B5EF4-FFF2-40B4-BE49-F238E27FC236}">
                <a16:creationId xmlns:a16="http://schemas.microsoft.com/office/drawing/2014/main" id="{4CB4212F-5076-D3BA-CECB-810BDB1D6849}"/>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a:t>Mintacím szerkesztése</a:t>
            </a:r>
          </a:p>
        </p:txBody>
      </p:sp>
      <p:sp>
        <p:nvSpPr>
          <p:cNvPr id="9235" name="Rectangle 19">
            <a:extLst>
              <a:ext uri="{FF2B5EF4-FFF2-40B4-BE49-F238E27FC236}">
                <a16:creationId xmlns:a16="http://schemas.microsoft.com/office/drawing/2014/main" id="{63AC579F-ADDE-C5E9-0513-3150415119F1}"/>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hu-HU"/>
          </a:p>
        </p:txBody>
      </p:sp>
      <p:sp>
        <p:nvSpPr>
          <p:cNvPr id="9236" name="Rectangle 20">
            <a:extLst>
              <a:ext uri="{FF2B5EF4-FFF2-40B4-BE49-F238E27FC236}">
                <a16:creationId xmlns:a16="http://schemas.microsoft.com/office/drawing/2014/main" id="{73AFF5FD-BA28-B9A8-F60B-961EF2BC168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hu-HU"/>
          </a:p>
        </p:txBody>
      </p:sp>
      <p:sp>
        <p:nvSpPr>
          <p:cNvPr id="9237" name="Rectangle 21">
            <a:extLst>
              <a:ext uri="{FF2B5EF4-FFF2-40B4-BE49-F238E27FC236}">
                <a16:creationId xmlns:a16="http://schemas.microsoft.com/office/drawing/2014/main" id="{53E8EB0C-C028-4F4D-3935-F0239CC98AF3}"/>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1D1380B-5CE3-49E1-A756-7AE29EC92D46}" type="slidenum">
              <a:rPr lang="hu-HU" altLang="hu-HU"/>
              <a:pPr>
                <a:defRPr/>
              </a:pPr>
              <a:t>‹#›</a:t>
            </a:fld>
            <a:endParaRPr lang="hu-HU" altLang="hu-HU"/>
          </a:p>
        </p:txBody>
      </p:sp>
      <p:sp>
        <p:nvSpPr>
          <p:cNvPr id="9238" name="Rectangle 22">
            <a:extLst>
              <a:ext uri="{FF2B5EF4-FFF2-40B4-BE49-F238E27FC236}">
                <a16:creationId xmlns:a16="http://schemas.microsoft.com/office/drawing/2014/main" id="{C37B1DE8-3732-FF7F-1BC4-6C6C4194F477}"/>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283652351"/>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Cím helye 1">
            <a:extLst>
              <a:ext uri="{FF2B5EF4-FFF2-40B4-BE49-F238E27FC236}">
                <a16:creationId xmlns:a16="http://schemas.microsoft.com/office/drawing/2014/main" id="{F453E19A-A3CC-D7DD-75E1-424328D754C2}"/>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3" name="Szöveg helye 2">
            <a:extLst>
              <a:ext uri="{FF2B5EF4-FFF2-40B4-BE49-F238E27FC236}">
                <a16:creationId xmlns:a16="http://schemas.microsoft.com/office/drawing/2014/main" id="{226702C4-D82F-6CD0-96B2-9BC0D8961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2F6739B-D061-AE89-5468-D1E91C3AE0A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hu-HU"/>
          </a:p>
        </p:txBody>
      </p:sp>
      <p:sp>
        <p:nvSpPr>
          <p:cNvPr id="5" name="Élőláb helye 4">
            <a:extLst>
              <a:ext uri="{FF2B5EF4-FFF2-40B4-BE49-F238E27FC236}">
                <a16:creationId xmlns:a16="http://schemas.microsoft.com/office/drawing/2014/main" id="{5706FAFE-F693-7DD4-5A8E-3913C81D418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hu-HU"/>
          </a:p>
        </p:txBody>
      </p:sp>
      <p:sp>
        <p:nvSpPr>
          <p:cNvPr id="6" name="Dia számának helye 5">
            <a:extLst>
              <a:ext uri="{FF2B5EF4-FFF2-40B4-BE49-F238E27FC236}">
                <a16:creationId xmlns:a16="http://schemas.microsoft.com/office/drawing/2014/main" id="{CF6D9E07-4CDC-FBC0-D3D1-242813EDB02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26E1520C-0046-4040-B362-42135A66BEC5}" type="slidenum">
              <a:rPr lang="hu-HU" altLang="hu-HU"/>
              <a:pPr>
                <a:defRPr/>
              </a:pPr>
              <a:t>‹#›</a:t>
            </a:fld>
            <a:endParaRPr lang="hu-HU" altLang="hu-HU"/>
          </a:p>
        </p:txBody>
      </p:sp>
    </p:spTree>
    <p:extLst>
      <p:ext uri="{BB962C8B-B14F-4D97-AF65-F5344CB8AC3E}">
        <p14:creationId xmlns:p14="http://schemas.microsoft.com/office/powerpoint/2010/main" val="37658659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zínes fények alkotta fényképeffektusok">
            <a:extLst>
              <a:ext uri="{FF2B5EF4-FFF2-40B4-BE49-F238E27FC236}">
                <a16:creationId xmlns:a16="http://schemas.microsoft.com/office/drawing/2014/main" id="{976B2D43-9101-E878-BC2A-CDC15E8031C8}"/>
              </a:ext>
            </a:extLst>
          </p:cNvPr>
          <p:cNvPicPr>
            <a:picLocks noChangeAspect="1"/>
          </p:cNvPicPr>
          <p:nvPr/>
        </p:nvPicPr>
        <p:blipFill>
          <a:blip r:embed="rId2"/>
          <a:srcRect t="1990" b="1374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Cím 1">
            <a:extLst>
              <a:ext uri="{FF2B5EF4-FFF2-40B4-BE49-F238E27FC236}">
                <a16:creationId xmlns:a16="http://schemas.microsoft.com/office/drawing/2014/main" id="{1AABA1D0-8F5B-5D8F-F693-24310DB65A5D}"/>
              </a:ext>
            </a:extLst>
          </p:cNvPr>
          <p:cNvSpPr>
            <a:spLocks noGrp="1"/>
          </p:cNvSpPr>
          <p:nvPr>
            <p:ph type="ctrTitle"/>
          </p:nvPr>
        </p:nvSpPr>
        <p:spPr>
          <a:xfrm>
            <a:off x="6095999" y="3834174"/>
            <a:ext cx="5257800" cy="1701570"/>
          </a:xfrm>
        </p:spPr>
        <p:txBody>
          <a:bodyPr anchor="b">
            <a:normAutofit/>
          </a:bodyPr>
          <a:lstStyle/>
          <a:p>
            <a:r>
              <a:rPr lang="hu-HU" sz="4400" dirty="0"/>
              <a:t>Büntetőjog 3. 2024-1.rész</a:t>
            </a:r>
          </a:p>
        </p:txBody>
      </p:sp>
      <p:sp>
        <p:nvSpPr>
          <p:cNvPr id="3" name="Alcím 2">
            <a:extLst>
              <a:ext uri="{FF2B5EF4-FFF2-40B4-BE49-F238E27FC236}">
                <a16:creationId xmlns:a16="http://schemas.microsoft.com/office/drawing/2014/main" id="{696C4A8A-3DC5-BF37-516C-3A525A37AC57}"/>
              </a:ext>
            </a:extLst>
          </p:cNvPr>
          <p:cNvSpPr>
            <a:spLocks noGrp="1"/>
          </p:cNvSpPr>
          <p:nvPr>
            <p:ph type="subTitle" idx="1"/>
          </p:nvPr>
        </p:nvSpPr>
        <p:spPr>
          <a:xfrm>
            <a:off x="6096000" y="5592499"/>
            <a:ext cx="5147960" cy="646785"/>
          </a:xfrm>
        </p:spPr>
        <p:txBody>
          <a:bodyPr>
            <a:normAutofit/>
          </a:bodyPr>
          <a:lstStyle/>
          <a:p>
            <a:r>
              <a:rPr lang="hu-HU" sz="2000" dirty="0"/>
              <a:t>Tóth Mihály</a:t>
            </a:r>
          </a:p>
        </p:txBody>
      </p:sp>
    </p:spTree>
    <p:extLst>
      <p:ext uri="{BB962C8B-B14F-4D97-AF65-F5344CB8AC3E}">
        <p14:creationId xmlns:p14="http://schemas.microsoft.com/office/powerpoint/2010/main" val="9760206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989BC75-2622-6D9E-3FEA-36BAE0AB0D40}"/>
              </a:ext>
            </a:extLst>
          </p:cNvPr>
          <p:cNvSpPr>
            <a:spLocks noGrp="1" noChangeArrowheads="1"/>
          </p:cNvSpPr>
          <p:nvPr>
            <p:ph type="ctrTitle"/>
          </p:nvPr>
        </p:nvSpPr>
        <p:spPr/>
        <p:txBody>
          <a:bodyPr/>
          <a:lstStyle/>
          <a:p>
            <a:r>
              <a:rPr lang="hu-HU" altLang="hu-HU"/>
              <a:t>Az emberölés</a:t>
            </a:r>
          </a:p>
        </p:txBody>
      </p:sp>
      <p:sp>
        <p:nvSpPr>
          <p:cNvPr id="6147" name="Rectangle 3">
            <a:extLst>
              <a:ext uri="{FF2B5EF4-FFF2-40B4-BE49-F238E27FC236}">
                <a16:creationId xmlns:a16="http://schemas.microsoft.com/office/drawing/2014/main" id="{15D85F0E-62EC-C34F-A198-6B691CBE3D8D}"/>
              </a:ext>
            </a:extLst>
          </p:cNvPr>
          <p:cNvSpPr>
            <a:spLocks noGrp="1" noChangeArrowheads="1"/>
          </p:cNvSpPr>
          <p:nvPr>
            <p:ph type="subTitle" idx="1"/>
          </p:nvPr>
        </p:nvSpPr>
        <p:spPr/>
        <p:txBody>
          <a:bodyPr rtlCol="0">
            <a:normAutofit/>
          </a:bodyPr>
          <a:lstStyle/>
          <a:p>
            <a:pPr fontAlgn="auto">
              <a:lnSpc>
                <a:spcPct val="90000"/>
              </a:lnSpc>
              <a:spcAft>
                <a:spcPts val="0"/>
              </a:spcAft>
              <a:defRPr/>
            </a:pPr>
            <a:endParaRPr lang="hu-HU" altLang="hu-H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66F4E1C-FD8B-872F-C2DA-1F5834769D74}"/>
              </a:ext>
            </a:extLst>
          </p:cNvPr>
          <p:cNvSpPr>
            <a:spLocks noGrp="1" noChangeArrowheads="1"/>
          </p:cNvSpPr>
          <p:nvPr>
            <p:ph type="title"/>
          </p:nvPr>
        </p:nvSpPr>
        <p:spPr/>
        <p:txBody>
          <a:bodyPr/>
          <a:lstStyle/>
          <a:p>
            <a:r>
              <a:rPr lang="hu-HU" altLang="hu-HU" sz="3200"/>
              <a:t>Az alapeset körében megbeszélendő fontosabb kérdések</a:t>
            </a:r>
          </a:p>
        </p:txBody>
      </p:sp>
      <p:sp>
        <p:nvSpPr>
          <p:cNvPr id="12291" name="Rectangle 3">
            <a:extLst>
              <a:ext uri="{FF2B5EF4-FFF2-40B4-BE49-F238E27FC236}">
                <a16:creationId xmlns:a16="http://schemas.microsoft.com/office/drawing/2014/main" id="{6831414C-81AE-92BE-8B96-E3CBC3C6586D}"/>
              </a:ext>
            </a:extLst>
          </p:cNvPr>
          <p:cNvSpPr>
            <a:spLocks noGrp="1" noChangeArrowheads="1"/>
          </p:cNvSpPr>
          <p:nvPr>
            <p:ph idx="1"/>
          </p:nvPr>
        </p:nvSpPr>
        <p:spPr/>
        <p:txBody>
          <a:bodyPr/>
          <a:lstStyle/>
          <a:p>
            <a:r>
              <a:rPr lang="hu-HU" altLang="hu-HU"/>
              <a:t>A passzív alany (az élet kezdete és vége)</a:t>
            </a:r>
          </a:p>
          <a:p>
            <a:r>
              <a:rPr lang="hu-HU" altLang="hu-HU"/>
              <a:t>A „halálba segítés” problémája – aktív és passzív eutanázia</a:t>
            </a:r>
          </a:p>
          <a:p>
            <a:r>
              <a:rPr lang="hu-HU" altLang="hu-HU"/>
              <a:t>A társtettesség kérdései</a:t>
            </a:r>
          </a:p>
          <a:p>
            <a:r>
              <a:rPr lang="hu-HU" altLang="hu-HU"/>
              <a:t>A kísérlet kérdései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a:extLst>
              <a:ext uri="{FF2B5EF4-FFF2-40B4-BE49-F238E27FC236}">
                <a16:creationId xmlns:a16="http://schemas.microsoft.com/office/drawing/2014/main" id="{470F725F-7717-57EF-2573-233B43267D47}"/>
              </a:ext>
            </a:extLst>
          </p:cNvPr>
          <p:cNvSpPr>
            <a:spLocks noGrp="1" noChangeArrowheads="1"/>
          </p:cNvSpPr>
          <p:nvPr>
            <p:ph type="title"/>
          </p:nvPr>
        </p:nvSpPr>
        <p:spPr/>
        <p:txBody>
          <a:bodyPr/>
          <a:lstStyle/>
          <a:p>
            <a:r>
              <a:rPr lang="hu-HU" altLang="hu-HU" dirty="0"/>
              <a:t>Különös visszaesés-hasonlóság!</a:t>
            </a:r>
          </a:p>
        </p:txBody>
      </p:sp>
      <p:sp>
        <p:nvSpPr>
          <p:cNvPr id="16387" name="Tartalom helye 2">
            <a:extLst>
              <a:ext uri="{FF2B5EF4-FFF2-40B4-BE49-F238E27FC236}">
                <a16:creationId xmlns:a16="http://schemas.microsoft.com/office/drawing/2014/main" id="{5DC66051-DCCA-8778-78D8-13833BDBE1DA}"/>
              </a:ext>
            </a:extLst>
          </p:cNvPr>
          <p:cNvSpPr>
            <a:spLocks noGrp="1" noChangeArrowheads="1"/>
          </p:cNvSpPr>
          <p:nvPr>
            <p:ph idx="1"/>
          </p:nvPr>
        </p:nvSpPr>
        <p:spPr>
          <a:xfrm>
            <a:off x="1981200" y="1341439"/>
            <a:ext cx="8229600" cy="4784725"/>
          </a:xfrm>
        </p:spPr>
        <p:txBody>
          <a:bodyPr/>
          <a:lstStyle/>
          <a:p>
            <a:r>
              <a:rPr lang="hu-HU" altLang="hu-HU" sz="2400"/>
              <a:t>A (2) bekezdés </a:t>
            </a:r>
            <a:r>
              <a:rPr lang="hu-HU" altLang="hu-HU" sz="2400" i="1"/>
              <a:t>h) </a:t>
            </a:r>
            <a:r>
              <a:rPr lang="hu-HU" altLang="hu-HU" sz="2400"/>
              <a:t>pontja alkalmazásában a különös visszaesés szempontjából </a:t>
            </a:r>
            <a:r>
              <a:rPr lang="hu-HU" altLang="hu-HU" sz="2400">
                <a:solidFill>
                  <a:srgbClr val="FF0000"/>
                </a:solidFill>
              </a:rPr>
              <a:t>hasonló jellegű bűncselekmény</a:t>
            </a:r>
          </a:p>
          <a:p>
            <a:r>
              <a:rPr lang="hu-HU" altLang="hu-HU" sz="2400" i="1"/>
              <a:t>a) </a:t>
            </a:r>
            <a:r>
              <a:rPr lang="hu-HU" altLang="hu-HU" sz="2400"/>
              <a:t>a népirtás [142. § (1) bekezdés </a:t>
            </a:r>
            <a:r>
              <a:rPr lang="hu-HU" altLang="hu-HU" sz="2400" i="1"/>
              <a:t>a) </a:t>
            </a:r>
            <a:r>
              <a:rPr lang="hu-HU" altLang="hu-HU" sz="2400"/>
              <a:t>pont], az erős felindulásban elkövetett emberölés (161. §),</a:t>
            </a:r>
          </a:p>
          <a:p>
            <a:r>
              <a:rPr lang="hu-HU" altLang="hu-HU" sz="2400" i="1"/>
              <a:t>b) </a:t>
            </a:r>
            <a:r>
              <a:rPr lang="hu-HU" altLang="hu-HU" sz="2400"/>
              <a:t>az emberrablás és az elöljáró vagy szolgálati közeg elleni erőszak súlyosabban minősülő esetei [190. § (4) bekezdés, 445. § (5) bekezdés </a:t>
            </a:r>
            <a:r>
              <a:rPr lang="hu-HU" altLang="hu-HU" sz="2400" i="1"/>
              <a:t>a) </a:t>
            </a:r>
            <a:r>
              <a:rPr lang="hu-HU" altLang="hu-HU" sz="2400"/>
              <a:t>pont],</a:t>
            </a:r>
          </a:p>
          <a:p>
            <a:r>
              <a:rPr lang="hu-HU" altLang="hu-HU" sz="2400" i="1"/>
              <a:t>c) </a:t>
            </a:r>
            <a:r>
              <a:rPr lang="hu-HU" altLang="hu-HU" sz="2400"/>
              <a:t>a terrorcselekmény, a jármű hatalomba kerítése, és a zendülés súlyosabban minősülő esetei, ha a halált szándékosan okozva követik el [314. § (1) bekezdés, 320. § (2) bekezdés, 442. § (4) bekezdés].</a:t>
            </a:r>
          </a:p>
          <a:p>
            <a:endParaRPr lang="hu-HU" alt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4">
            <a:extLst>
              <a:ext uri="{FF2B5EF4-FFF2-40B4-BE49-F238E27FC236}">
                <a16:creationId xmlns:a16="http://schemas.microsoft.com/office/drawing/2014/main" id="{4963C782-6935-C3BC-955C-442BE4E641E1}"/>
              </a:ext>
            </a:extLst>
          </p:cNvPr>
          <p:cNvSpPr>
            <a:spLocks noChangeArrowheads="1"/>
          </p:cNvSpPr>
          <p:nvPr/>
        </p:nvSpPr>
        <p:spPr bwMode="auto">
          <a:xfrm>
            <a:off x="1631950" y="98425"/>
            <a:ext cx="871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hu-HU" altLang="hu-HU" sz="2400" b="1">
                <a:solidFill>
                  <a:prstClr val="black"/>
                </a:solidFill>
                <a:cs typeface="Times New Roman" panose="02020603050405020304" pitchFamily="18" charset="0"/>
              </a:rPr>
              <a:t>Több emberen - több életet veszélyeztetve – stádiumok</a:t>
            </a:r>
            <a:endParaRPr lang="hu-HU" altLang="hu-HU" sz="2400">
              <a:solidFill>
                <a:prstClr val="black"/>
              </a:solidFill>
            </a:endParaRPr>
          </a:p>
          <a:p>
            <a:pPr eaLnBrk="0" fontAlgn="base" hangingPunct="0">
              <a:spcBef>
                <a:spcPct val="0"/>
              </a:spcBef>
              <a:spcAft>
                <a:spcPct val="0"/>
              </a:spcAft>
            </a:pPr>
            <a:endParaRPr lang="hu-HU" altLang="hu-HU" sz="2000">
              <a:solidFill>
                <a:prstClr val="black"/>
              </a:solidFill>
            </a:endParaRPr>
          </a:p>
        </p:txBody>
      </p:sp>
      <p:graphicFrame>
        <p:nvGraphicFramePr>
          <p:cNvPr id="12507" name="Group 219">
            <a:extLst>
              <a:ext uri="{FF2B5EF4-FFF2-40B4-BE49-F238E27FC236}">
                <a16:creationId xmlns:a16="http://schemas.microsoft.com/office/drawing/2014/main" id="{50873290-B75A-B037-2380-4D27101EDC84}"/>
              </a:ext>
            </a:extLst>
          </p:cNvPr>
          <p:cNvGraphicFramePr>
            <a:graphicFrameLocks noGrp="1"/>
          </p:cNvGraphicFramePr>
          <p:nvPr/>
        </p:nvGraphicFramePr>
        <p:xfrm>
          <a:off x="1774825" y="908051"/>
          <a:ext cx="8642350" cy="5949951"/>
        </p:xfrm>
        <a:graphic>
          <a:graphicData uri="http://schemas.openxmlformats.org/drawingml/2006/table">
            <a:tbl>
              <a:tblPr/>
              <a:tblGrid>
                <a:gridCol w="2592388">
                  <a:extLst>
                    <a:ext uri="{9D8B030D-6E8A-4147-A177-3AD203B41FA5}">
                      <a16:colId xmlns:a16="http://schemas.microsoft.com/office/drawing/2014/main" val="20000"/>
                    </a:ext>
                  </a:extLst>
                </a:gridCol>
                <a:gridCol w="2120900">
                  <a:extLst>
                    <a:ext uri="{9D8B030D-6E8A-4147-A177-3AD203B41FA5}">
                      <a16:colId xmlns:a16="http://schemas.microsoft.com/office/drawing/2014/main" val="20001"/>
                    </a:ext>
                  </a:extLst>
                </a:gridCol>
                <a:gridCol w="1965325">
                  <a:extLst>
                    <a:ext uri="{9D8B030D-6E8A-4147-A177-3AD203B41FA5}">
                      <a16:colId xmlns:a16="http://schemas.microsoft.com/office/drawing/2014/main" val="20002"/>
                    </a:ext>
                  </a:extLst>
                </a:gridCol>
                <a:gridCol w="1963737">
                  <a:extLst>
                    <a:ext uri="{9D8B030D-6E8A-4147-A177-3AD203B41FA5}">
                      <a16:colId xmlns:a16="http://schemas.microsoft.com/office/drawing/2014/main" val="20003"/>
                    </a:ext>
                  </a:extLst>
                </a:gridCol>
              </a:tblGrid>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a:ln>
                            <a:noFill/>
                          </a:ln>
                          <a:solidFill>
                            <a:schemeClr val="tx1"/>
                          </a:solidFill>
                          <a:effectLst/>
                          <a:latin typeface="Times New Roman" pitchFamily="18" charset="0"/>
                          <a:cs typeface="Times New Roman" pitchFamily="18" charset="0"/>
                        </a:rPr>
                        <a:t>elkövetési mód</a:t>
                      </a:r>
                      <a:endParaRPr kumimoji="0" lang="hu-HU" sz="18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a:ln>
                            <a:noFill/>
                          </a:ln>
                          <a:solidFill>
                            <a:schemeClr val="tx1"/>
                          </a:solidFill>
                          <a:effectLst/>
                          <a:latin typeface="Times New Roman" pitchFamily="18" charset="0"/>
                          <a:cs typeface="Times New Roman" pitchFamily="18" charset="0"/>
                        </a:rPr>
                        <a:t>szándék</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a:ln>
                            <a:noFill/>
                          </a:ln>
                          <a:solidFill>
                            <a:schemeClr val="tx1"/>
                          </a:solidFill>
                          <a:effectLst/>
                          <a:latin typeface="Times New Roman" pitchFamily="18" charset="0"/>
                          <a:cs typeface="Times New Roman" pitchFamily="18" charset="0"/>
                        </a:rPr>
                        <a:t>                         eredmény </a:t>
                      </a:r>
                      <a:endParaRPr kumimoji="0" lang="hu-HU"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1" i="1" u="none" strike="noStrike" cap="none" normalizeH="0" baseline="0">
                          <a:ln>
                            <a:noFill/>
                          </a:ln>
                          <a:solidFill>
                            <a:schemeClr val="tx1"/>
                          </a:solidFill>
                          <a:effectLst/>
                          <a:latin typeface="Times New Roman" pitchFamily="18" charset="0"/>
                          <a:cs typeface="Times New Roman" pitchFamily="18" charset="0"/>
                          <a:sym typeface="Times New Roman" pitchFamily="18" charset="0"/>
                        </a:rPr>
                        <a:t>         kísérlet                      befejezett</a:t>
                      </a:r>
                      <a:endParaRPr kumimoji="0" lang="hu-HU" sz="1800" b="1" i="0" u="none" strike="noStrike" cap="none" normalizeH="0" baseline="0">
                        <a:ln>
                          <a:noFill/>
                        </a:ln>
                        <a:solidFill>
                          <a:schemeClr val="tx1"/>
                        </a:solidFill>
                        <a:effectLst/>
                        <a:latin typeface="Times New Roman" pitchFamily="18" charset="0"/>
                        <a:cs typeface="Times New Roman" pitchFamily="18" charset="0"/>
                        <a:sym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0"/>
                  </a:ext>
                </a:extLst>
              </a:tr>
              <a:tr h="2297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több emberen</a:t>
                      </a:r>
                      <a:endParaRPr kumimoji="0" lang="hu-HU" sz="18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legalább 2 ember meg-</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ölésére irányul</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az ölést legalább</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1 esetben meg-</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kezdi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sym typeface="Times New Roman" pitchFamily="18" charset="0"/>
                        </a:rPr>
                        <a:t>------------------------</a:t>
                      </a:r>
                      <a:endParaRPr kumimoji="0" lang="hu-HU"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sym typeface="Times New Roman" pitchFamily="18" charset="0"/>
                        </a:rPr>
                        <a:t>az ölést legfeljebb</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sym typeface="Times New Roman" pitchFamily="18" charset="0"/>
                        </a:rPr>
                        <a:t>egy emberen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sym typeface="Times New Roman" pitchFamily="18" charset="0"/>
                        </a:rPr>
                        <a:t> befejezi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legalább 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esetben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befejezi</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2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több ember életét</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veszélyeztető módon</a:t>
                      </a:r>
                      <a:endParaRPr kumimoji="0" lang="hu-HU" sz="18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1 ember ölésére irányul</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1 embert megkísé-</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rel megölni és többet veszélyeztet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1 embert megöl és több</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emberéletet 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szélyeztet</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több emberen és több ember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életét veszélyeztető módon</a:t>
                      </a:r>
                      <a:endParaRPr kumimoji="0" lang="hu-HU" sz="18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legalább két ember megölésére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irányul</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legalább egy em-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bert megkísérel megölni és többet</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veszélyeztet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legalább két em-berölést befejez és</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 több</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emberéletet 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Times New Roman" pitchFamily="18" charset="0"/>
                          <a:cs typeface="Times New Roman" pitchFamily="18" charset="0"/>
                        </a:rPr>
                        <a:t>szélyeztet</a:t>
                      </a:r>
                      <a:endParaRPr kumimoji="0" lang="hu-HU"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E49C5D2-55B9-C8D5-AE57-A0686C13BD85}"/>
              </a:ext>
            </a:extLst>
          </p:cNvPr>
          <p:cNvSpPr>
            <a:spLocks noGrp="1" noChangeArrowheads="1"/>
          </p:cNvSpPr>
          <p:nvPr>
            <p:ph type="title"/>
          </p:nvPr>
        </p:nvSpPr>
        <p:spPr/>
        <p:txBody>
          <a:bodyPr/>
          <a:lstStyle/>
          <a:p>
            <a:r>
              <a:rPr lang="hu-HU" altLang="hu-HU" sz="4000" dirty="0"/>
              <a:t>A bírói gyakorlat fontosabb aktusai</a:t>
            </a:r>
          </a:p>
        </p:txBody>
      </p:sp>
      <p:sp>
        <p:nvSpPr>
          <p:cNvPr id="22531" name="Rectangle 3">
            <a:extLst>
              <a:ext uri="{FF2B5EF4-FFF2-40B4-BE49-F238E27FC236}">
                <a16:creationId xmlns:a16="http://schemas.microsoft.com/office/drawing/2014/main" id="{539E53E4-72C0-17C4-B5F8-F598334B1DA8}"/>
              </a:ext>
            </a:extLst>
          </p:cNvPr>
          <p:cNvSpPr>
            <a:spLocks noGrp="1" noChangeArrowheads="1"/>
          </p:cNvSpPr>
          <p:nvPr>
            <p:ph idx="1"/>
          </p:nvPr>
        </p:nvSpPr>
        <p:spPr>
          <a:xfrm>
            <a:off x="2063750" y="1844676"/>
            <a:ext cx="8229600" cy="4525963"/>
          </a:xfrm>
        </p:spPr>
        <p:txBody>
          <a:bodyPr/>
          <a:lstStyle/>
          <a:p>
            <a:r>
              <a:rPr lang="hu-HU" altLang="hu-HU" sz="2800" b="1" i="1" dirty="0"/>
              <a:t>3/2013. BJE az élet és testi épség büntetőjogi védelméről</a:t>
            </a:r>
          </a:p>
          <a:p>
            <a:r>
              <a:rPr lang="hu-HU" altLang="hu-HU" sz="2800" b="1" i="1" dirty="0"/>
              <a:t>2/1998. Büntető jogegységi határozat</a:t>
            </a:r>
          </a:p>
          <a:p>
            <a:pPr>
              <a:buFontTx/>
              <a:buNone/>
            </a:pPr>
            <a:r>
              <a:rPr lang="hu-HU" altLang="hu-HU" sz="2800" b="1" i="1" dirty="0"/>
              <a:t>   emberölés és kifosztás viszonyáról </a:t>
            </a:r>
          </a:p>
          <a:p>
            <a:pPr>
              <a:buFontTx/>
              <a:buNone/>
            </a:pPr>
            <a:r>
              <a:rPr lang="hu-HU" altLang="hu-HU" sz="2800" b="1" i="1" dirty="0">
                <a:solidFill>
                  <a:srgbClr val="FF0066"/>
                </a:solidFill>
              </a:rPr>
              <a:t>    Előkészületet illetően:</a:t>
            </a:r>
          </a:p>
          <a:p>
            <a:pPr>
              <a:buFontTx/>
              <a:buNone/>
            </a:pPr>
            <a:r>
              <a:rPr lang="hu-HU" altLang="hu-HU" sz="2800" b="1" i="1" dirty="0"/>
              <a:t>    </a:t>
            </a:r>
            <a:r>
              <a:rPr lang="hu-HU" altLang="hu-HU" sz="2000" b="1" i="1" dirty="0">
                <a:solidFill>
                  <a:srgbClr val="FF0066"/>
                </a:solidFill>
              </a:rPr>
              <a:t>5/1999. Büntető jogegységi határozat</a:t>
            </a:r>
          </a:p>
          <a:p>
            <a:pPr lvl="1">
              <a:buFontTx/>
              <a:buNone/>
            </a:pPr>
            <a:r>
              <a:rPr lang="hu-HU" altLang="hu-HU" sz="2000" b="1" i="1" dirty="0"/>
              <a:t>az emberölés előkészületének </a:t>
            </a:r>
            <a:r>
              <a:rPr lang="hu-HU" altLang="hu-HU" sz="2000" b="1" i="1" dirty="0" err="1"/>
              <a:t>rendbeliségéről</a:t>
            </a:r>
            <a:endParaRPr lang="hu-HU" altLang="hu-HU" sz="2000" b="1" i="1" dirty="0"/>
          </a:p>
          <a:p>
            <a:pPr lvl="1">
              <a:buFontTx/>
              <a:buNone/>
            </a:pPr>
            <a:r>
              <a:rPr lang="hu-HU" altLang="hu-HU" sz="2000" b="1" i="1" dirty="0">
                <a:solidFill>
                  <a:srgbClr val="FF0066"/>
                </a:solidFill>
              </a:rPr>
              <a:t>3/2019. BJE  - </a:t>
            </a:r>
            <a:r>
              <a:rPr lang="hu-HU" altLang="hu-HU" sz="2000" b="1" i="1" dirty="0"/>
              <a:t>Bűncselekmény elkövetésére irányuló szándék felhívás nélküli kinyilvánítása is alkalmas lehet az előkészület megállapítására. („vállalkozik”)</a:t>
            </a:r>
          </a:p>
          <a:p>
            <a:pPr lvl="1">
              <a:buFontTx/>
              <a:buNone/>
            </a:pPr>
            <a:endParaRPr lang="hu-HU" altLang="hu-HU" sz="2000" b="1" i="1" dirty="0"/>
          </a:p>
          <a:p>
            <a:pPr lvl="1">
              <a:buFontTx/>
              <a:buNone/>
            </a:pPr>
            <a:endParaRPr lang="hu-HU" altLang="hu-HU" b="1" i="1" dirty="0"/>
          </a:p>
          <a:p>
            <a:pPr lvl="1"/>
            <a:endParaRPr lang="hu-HU" altLang="hu-HU" sz="2400" dirty="0"/>
          </a:p>
          <a:p>
            <a:endParaRPr lang="hu-HU" altLang="hu-H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2488AA8-141F-F7EA-FBDD-432DAF4EE08F}"/>
              </a:ext>
            </a:extLst>
          </p:cNvPr>
          <p:cNvSpPr>
            <a:spLocks noGrp="1" noChangeArrowheads="1"/>
          </p:cNvSpPr>
          <p:nvPr>
            <p:ph type="ctrTitle"/>
          </p:nvPr>
        </p:nvSpPr>
        <p:spPr/>
        <p:txBody>
          <a:bodyPr/>
          <a:lstStyle/>
          <a:p>
            <a:pPr eaLnBrk="1" hangingPunct="1"/>
            <a:r>
              <a:rPr lang="hu-HU" altLang="hu-HU" sz="4000"/>
              <a:t>Személy elleni (élet testi épség egészség elleni) további bűncselekmények</a:t>
            </a:r>
            <a:br>
              <a:rPr lang="hu-HU" altLang="hu-HU" sz="4000"/>
            </a:br>
            <a:r>
              <a:rPr lang="hu-HU" altLang="hu-HU" sz="4000"/>
              <a:t>161. § - 167. §</a:t>
            </a:r>
            <a:br>
              <a:rPr lang="hu-HU" altLang="hu-HU" sz="4000"/>
            </a:br>
            <a:br>
              <a:rPr lang="hu-HU" altLang="hu-HU" sz="4000"/>
            </a:br>
            <a:r>
              <a:rPr lang="hu-HU" altLang="hu-HU" sz="1200"/>
              <a:t>Tóth Mihály</a:t>
            </a:r>
            <a:endParaRPr lang="hu-HU" altLang="hu-HU" sz="4000"/>
          </a:p>
        </p:txBody>
      </p:sp>
      <p:sp>
        <p:nvSpPr>
          <p:cNvPr id="2" name="Alcím 1">
            <a:extLst>
              <a:ext uri="{FF2B5EF4-FFF2-40B4-BE49-F238E27FC236}">
                <a16:creationId xmlns:a16="http://schemas.microsoft.com/office/drawing/2014/main" id="{BA18CEE4-F3FE-79A1-6515-ACA8294B27FC}"/>
              </a:ext>
            </a:extLst>
          </p:cNvPr>
          <p:cNvSpPr>
            <a:spLocks noGrp="1"/>
          </p:cNvSpPr>
          <p:nvPr>
            <p:ph type="subTitle" idx="1"/>
          </p:nvPr>
        </p:nvSpPr>
        <p:spPr>
          <a:xfrm>
            <a:off x="1828800" y="3715657"/>
            <a:ext cx="8534400" cy="1923143"/>
          </a:xfrm>
        </p:spPr>
        <p:txBody>
          <a:bodyPr/>
          <a:lstStyle/>
          <a:p>
            <a:endParaRPr lang="hu-H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D48A9BB-CCBC-2834-AEB7-7FBDE3A76DD6}"/>
              </a:ext>
            </a:extLst>
          </p:cNvPr>
          <p:cNvSpPr>
            <a:spLocks noGrp="1" noChangeArrowheads="1"/>
          </p:cNvSpPr>
          <p:nvPr>
            <p:ph type="title"/>
          </p:nvPr>
        </p:nvSpPr>
        <p:spPr/>
        <p:txBody>
          <a:bodyPr/>
          <a:lstStyle/>
          <a:p>
            <a:pPr eaLnBrk="1" hangingPunct="1"/>
            <a:r>
              <a:rPr lang="hu-HU" altLang="hu-HU" sz="4000"/>
              <a:t>Erős felindulásban elkövetett emberölés</a:t>
            </a:r>
          </a:p>
        </p:txBody>
      </p:sp>
      <p:sp>
        <p:nvSpPr>
          <p:cNvPr id="23555" name="Rectangle 3">
            <a:extLst>
              <a:ext uri="{FF2B5EF4-FFF2-40B4-BE49-F238E27FC236}">
                <a16:creationId xmlns:a16="http://schemas.microsoft.com/office/drawing/2014/main" id="{745FB04D-FAB5-6A5F-1D7A-A1FF64E0863C}"/>
              </a:ext>
            </a:extLst>
          </p:cNvPr>
          <p:cNvSpPr>
            <a:spLocks noGrp="1" noChangeArrowheads="1"/>
          </p:cNvSpPr>
          <p:nvPr>
            <p:ph type="body" idx="1"/>
          </p:nvPr>
        </p:nvSpPr>
        <p:spPr/>
        <p:txBody>
          <a:bodyPr/>
          <a:lstStyle/>
          <a:p>
            <a:pPr eaLnBrk="1" hangingPunct="1">
              <a:lnSpc>
                <a:spcPct val="90000"/>
              </a:lnSpc>
            </a:pPr>
            <a:r>
              <a:rPr lang="hu-HU" altLang="hu-HU"/>
              <a:t>161.§</a:t>
            </a:r>
          </a:p>
          <a:p>
            <a:pPr eaLnBrk="1" hangingPunct="1">
              <a:lnSpc>
                <a:spcPct val="90000"/>
              </a:lnSpc>
              <a:buFontTx/>
              <a:buNone/>
            </a:pPr>
            <a:r>
              <a:rPr lang="hu-HU" altLang="hu-HU"/>
              <a:t>Aki mást, méltányolható okból származó erős felindulásban megöl, bűntett miatt két évtől nyolc évig terjedő szabadságvesztéssel büntetendő.</a:t>
            </a:r>
          </a:p>
          <a:p>
            <a:pPr eaLnBrk="1" hangingPunct="1">
              <a:lnSpc>
                <a:spcPct val="90000"/>
              </a:lnSpc>
              <a:buFontTx/>
              <a:buNone/>
            </a:pPr>
            <a:r>
              <a:rPr lang="hu-HU" altLang="hu-HU" b="1" i="1"/>
              <a:t>TISZTÁZANDÓ:</a:t>
            </a:r>
          </a:p>
          <a:p>
            <a:pPr eaLnBrk="1" hangingPunct="1">
              <a:lnSpc>
                <a:spcPct val="90000"/>
              </a:lnSpc>
              <a:buFontTx/>
              <a:buChar char="-"/>
            </a:pPr>
            <a:r>
              <a:rPr lang="hu-HU" altLang="hu-HU"/>
              <a:t>„méltányolható ok”,</a:t>
            </a:r>
          </a:p>
          <a:p>
            <a:pPr eaLnBrk="1" hangingPunct="1">
              <a:lnSpc>
                <a:spcPct val="90000"/>
              </a:lnSpc>
              <a:buFontTx/>
              <a:buChar char="-"/>
            </a:pPr>
            <a:r>
              <a:rPr lang="hu-HU" altLang="hu-HU"/>
              <a:t>erős felindulás és korlátozott beszámíthatóság viszonya.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4C4B508-F5A2-F726-B00D-D9C5AA3ED303}"/>
              </a:ext>
            </a:extLst>
          </p:cNvPr>
          <p:cNvSpPr>
            <a:spLocks noGrp="1" noChangeArrowheads="1"/>
          </p:cNvSpPr>
          <p:nvPr>
            <p:ph type="title"/>
          </p:nvPr>
        </p:nvSpPr>
        <p:spPr/>
        <p:txBody>
          <a:bodyPr/>
          <a:lstStyle/>
          <a:p>
            <a:pPr eaLnBrk="1" hangingPunct="1"/>
            <a:r>
              <a:rPr lang="hu-HU" altLang="hu-HU" sz="4000"/>
              <a:t>Erős felindulás – beszűkült tudatállapot</a:t>
            </a:r>
          </a:p>
        </p:txBody>
      </p:sp>
      <p:sp>
        <p:nvSpPr>
          <p:cNvPr id="24579" name="Rectangle 3">
            <a:extLst>
              <a:ext uri="{FF2B5EF4-FFF2-40B4-BE49-F238E27FC236}">
                <a16:creationId xmlns:a16="http://schemas.microsoft.com/office/drawing/2014/main" id="{92BE85C7-5CF2-8577-E6FB-A9CE10A3AF16}"/>
              </a:ext>
            </a:extLst>
          </p:cNvPr>
          <p:cNvSpPr>
            <a:spLocks noGrp="1" noChangeArrowheads="1"/>
          </p:cNvSpPr>
          <p:nvPr>
            <p:ph type="body" idx="1"/>
          </p:nvPr>
        </p:nvSpPr>
        <p:spPr>
          <a:xfrm>
            <a:off x="1981200" y="1600200"/>
            <a:ext cx="8229600" cy="5257800"/>
          </a:xfrm>
        </p:spPr>
        <p:txBody>
          <a:bodyPr/>
          <a:lstStyle/>
          <a:p>
            <a:pPr eaLnBrk="1" hangingPunct="1">
              <a:lnSpc>
                <a:spcPct val="80000"/>
              </a:lnSpc>
            </a:pPr>
            <a:r>
              <a:rPr lang="hu-HU" altLang="hu-HU" sz="2400" b="1"/>
              <a:t>A kóros elmeállapot</a:t>
            </a:r>
          </a:p>
          <a:p>
            <a:pPr eaLnBrk="1" hangingPunct="1">
              <a:lnSpc>
                <a:spcPct val="80000"/>
              </a:lnSpc>
              <a:buFontTx/>
              <a:buNone/>
            </a:pPr>
            <a:r>
              <a:rPr lang="hu-HU" altLang="hu-HU" sz="2400" b="1"/>
              <a:t>    17. § </a:t>
            </a:r>
            <a:r>
              <a:rPr lang="hu-HU" altLang="hu-HU" sz="2400"/>
              <a:t>(1) Nem büntethető, aki a büntetendő cselekményt az elmeműködés olyan kóros állapotában követi el, amely képtelenné teszi cselekménye következményeinek a felismerésére, vagy arra, hogy e felismerésnek megfelelően cselekedjen.</a:t>
            </a:r>
          </a:p>
          <a:p>
            <a:pPr eaLnBrk="1" hangingPunct="1">
              <a:lnSpc>
                <a:spcPct val="80000"/>
              </a:lnSpc>
            </a:pPr>
            <a:r>
              <a:rPr lang="hu-HU" altLang="hu-HU" sz="2400"/>
              <a:t>(2) A büntetés korlátlanul enyhíthető, </a:t>
            </a:r>
            <a:r>
              <a:rPr lang="hu-HU" altLang="hu-HU" sz="2400" u="sng"/>
              <a:t>ha az elmeműködés kóros állapota az elkövetőt korlátozza a bűncselekmény következményeinek a felismerésében, vagy abban, hogy e felismerésnek megfelelően cselekedjen.</a:t>
            </a:r>
          </a:p>
          <a:p>
            <a:pPr eaLnBrk="1" hangingPunct="1">
              <a:lnSpc>
                <a:spcPct val="80000"/>
              </a:lnSpc>
              <a:buFontTx/>
              <a:buNone/>
            </a:pPr>
            <a:endParaRPr lang="hu-HU" altLang="hu-HU" sz="2400" u="sng"/>
          </a:p>
          <a:p>
            <a:pPr eaLnBrk="1" hangingPunct="1">
              <a:lnSpc>
                <a:spcPct val="80000"/>
              </a:lnSpc>
              <a:buFontTx/>
              <a:buNone/>
            </a:pPr>
            <a:r>
              <a:rPr lang="hu-HU" altLang="hu-HU" sz="2800" i="1"/>
              <a:t>Mi határolja el az ilyen állapotban elkövetett emberölést az erős felindulásban elkövetett öléstől?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6" name="Group 26">
            <a:extLst>
              <a:ext uri="{FF2B5EF4-FFF2-40B4-BE49-F238E27FC236}">
                <a16:creationId xmlns:a16="http://schemas.microsoft.com/office/drawing/2014/main" id="{E0580775-F440-32AC-2AC8-12CD266A3E3C}"/>
              </a:ext>
            </a:extLst>
          </p:cNvPr>
          <p:cNvGraphicFramePr>
            <a:graphicFrameLocks noGrp="1"/>
          </p:cNvGraphicFramePr>
          <p:nvPr/>
        </p:nvGraphicFramePr>
        <p:xfrm>
          <a:off x="2063750" y="1341439"/>
          <a:ext cx="7920038" cy="5470525"/>
        </p:xfrm>
        <a:graphic>
          <a:graphicData uri="http://schemas.openxmlformats.org/drawingml/2006/table">
            <a:tbl>
              <a:tblPr/>
              <a:tblGrid>
                <a:gridCol w="1841500">
                  <a:extLst>
                    <a:ext uri="{9D8B030D-6E8A-4147-A177-3AD203B41FA5}">
                      <a16:colId xmlns:a16="http://schemas.microsoft.com/office/drawing/2014/main" val="20000"/>
                    </a:ext>
                  </a:extLst>
                </a:gridCol>
                <a:gridCol w="2127250">
                  <a:extLst>
                    <a:ext uri="{9D8B030D-6E8A-4147-A177-3AD203B41FA5}">
                      <a16:colId xmlns:a16="http://schemas.microsoft.com/office/drawing/2014/main" val="20001"/>
                    </a:ext>
                  </a:extLst>
                </a:gridCol>
                <a:gridCol w="2109788">
                  <a:extLst>
                    <a:ext uri="{9D8B030D-6E8A-4147-A177-3AD203B41FA5}">
                      <a16:colId xmlns:a16="http://schemas.microsoft.com/office/drawing/2014/main" val="20002"/>
                    </a:ext>
                  </a:extLst>
                </a:gridCol>
                <a:gridCol w="1841500">
                  <a:extLst>
                    <a:ext uri="{9D8B030D-6E8A-4147-A177-3AD203B41FA5}">
                      <a16:colId xmlns:a16="http://schemas.microsoft.com/office/drawing/2014/main" val="20003"/>
                    </a:ext>
                  </a:extLst>
                </a:gridCol>
              </a:tblGrid>
              <a:tr h="14906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Fiziológiás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hu-HU" altLang="hu-HU"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exogén</a:t>
                      </a: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indulat</a:t>
                      </a:r>
                      <a:endParaRPr kumimoji="0" lang="hu-HU" altLang="hu-HU"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Patológiás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(„endogén”)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ndulat</a:t>
                      </a:r>
                      <a:endParaRPr kumimoji="0" lang="hu-HU" altLang="hu-HU"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Fiziológiás indulat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patológiai „erősítés"</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8525">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 váltja ki</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Külső tényezők</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Belső (kóros) tényezők</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Külső+belső</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4013">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Büntetőjogi hatása</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Erős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felindulásban elkövetett emberölés</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Emberölés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(korlátlan) enyhítés</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Erős felindulásban elkövetett emberölés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(korlátlan) enyhítés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624" name="Rectangle 84">
            <a:extLst>
              <a:ext uri="{FF2B5EF4-FFF2-40B4-BE49-F238E27FC236}">
                <a16:creationId xmlns:a16="http://schemas.microsoft.com/office/drawing/2014/main" id="{09250AC3-AA67-4CA2-4289-F2E139334A86}"/>
              </a:ext>
            </a:extLst>
          </p:cNvPr>
          <p:cNvSpPr>
            <a:spLocks noGrp="1" noChangeArrowheads="1"/>
          </p:cNvSpPr>
          <p:nvPr>
            <p:ph type="title"/>
          </p:nvPr>
        </p:nvSpPr>
        <p:spPr>
          <a:xfrm>
            <a:off x="1981200" y="274638"/>
            <a:ext cx="8229600" cy="1066800"/>
          </a:xfrm>
        </p:spPr>
        <p:txBody>
          <a:bodyPr/>
          <a:lstStyle/>
          <a:p>
            <a:pPr eaLnBrk="1" hangingPunct="1"/>
            <a:r>
              <a:rPr lang="hu-HU" altLang="hu-HU"/>
              <a:t>Elhatárolási szempontok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84F3C10-89E4-A603-C2F2-F5492D2DB8D1}"/>
              </a:ext>
            </a:extLst>
          </p:cNvPr>
          <p:cNvSpPr>
            <a:spLocks noGrp="1" noChangeArrowheads="1"/>
          </p:cNvSpPr>
          <p:nvPr>
            <p:ph type="title"/>
          </p:nvPr>
        </p:nvSpPr>
        <p:spPr>
          <a:xfrm>
            <a:off x="1981200" y="234950"/>
            <a:ext cx="8229600" cy="890588"/>
          </a:xfrm>
        </p:spPr>
        <p:txBody>
          <a:bodyPr/>
          <a:lstStyle/>
          <a:p>
            <a:pPr eaLnBrk="1" hangingPunct="1"/>
            <a:r>
              <a:rPr lang="hu-HU" altLang="hu-HU" sz="4000"/>
              <a:t>Öngyilkosságban közreműködés</a:t>
            </a:r>
          </a:p>
        </p:txBody>
      </p:sp>
      <p:sp>
        <p:nvSpPr>
          <p:cNvPr id="28675" name="Rectangle 3">
            <a:extLst>
              <a:ext uri="{FF2B5EF4-FFF2-40B4-BE49-F238E27FC236}">
                <a16:creationId xmlns:a16="http://schemas.microsoft.com/office/drawing/2014/main" id="{76F48EE9-0E2C-1C66-E4C3-7ABD2E701C74}"/>
              </a:ext>
            </a:extLst>
          </p:cNvPr>
          <p:cNvSpPr>
            <a:spLocks noGrp="1" noChangeArrowheads="1"/>
          </p:cNvSpPr>
          <p:nvPr>
            <p:ph sz="half" idx="1"/>
          </p:nvPr>
        </p:nvSpPr>
        <p:spPr>
          <a:xfrm>
            <a:off x="1974850" y="2120901"/>
            <a:ext cx="4038600" cy="4525963"/>
          </a:xfrm>
        </p:spPr>
        <p:txBody>
          <a:bodyPr/>
          <a:lstStyle/>
          <a:p>
            <a:pPr eaLnBrk="1" hangingPunct="1">
              <a:lnSpc>
                <a:spcPct val="80000"/>
              </a:lnSpc>
            </a:pPr>
            <a:r>
              <a:rPr lang="hu-HU" altLang="hu-HU" sz="2000" b="1">
                <a:solidFill>
                  <a:srgbClr val="002060"/>
                </a:solidFill>
              </a:rPr>
              <a:t>Emberölést</a:t>
            </a:r>
            <a:r>
              <a:rPr lang="hu-HU" altLang="hu-HU" sz="2000">
                <a:solidFill>
                  <a:srgbClr val="002060"/>
                </a:solidFill>
              </a:rPr>
              <a:t> </a:t>
            </a:r>
            <a:r>
              <a:rPr lang="hu-HU" altLang="hu-HU" sz="2000"/>
              <a:t>követ el – 5-15 év)</a:t>
            </a:r>
          </a:p>
          <a:p>
            <a:pPr eaLnBrk="1" hangingPunct="1">
              <a:lnSpc>
                <a:spcPct val="80000"/>
              </a:lnSpc>
            </a:pPr>
            <a:r>
              <a:rPr lang="hu-HU" altLang="hu-HU" sz="2000"/>
              <a:t>Aki </a:t>
            </a:r>
            <a:r>
              <a:rPr lang="hu-HU" altLang="hu-HU" sz="2000">
                <a:solidFill>
                  <a:srgbClr val="FFFF00"/>
                </a:solidFill>
              </a:rPr>
              <a:t>tizennegyedik</a:t>
            </a:r>
            <a:r>
              <a:rPr lang="hu-HU" altLang="hu-HU" sz="2000"/>
              <a:t> életévét be nem töltött vagy akaratnyilvánításra képtelen személyt öngyilkosságra </a:t>
            </a:r>
            <a:r>
              <a:rPr lang="hu-HU" altLang="hu-HU" sz="2000" b="1">
                <a:solidFill>
                  <a:srgbClr val="FF0000"/>
                </a:solidFill>
              </a:rPr>
              <a:t>rábír</a:t>
            </a:r>
            <a:r>
              <a:rPr lang="hu-HU" altLang="hu-HU" sz="2000"/>
              <a:t>, ha az öngyilkosságot </a:t>
            </a:r>
            <a:r>
              <a:rPr lang="hu-HU" altLang="hu-HU" sz="2000" b="1">
                <a:solidFill>
                  <a:srgbClr val="FF0000"/>
                </a:solidFill>
              </a:rPr>
              <a:t>elkövetik</a:t>
            </a:r>
          </a:p>
        </p:txBody>
      </p:sp>
      <p:sp>
        <p:nvSpPr>
          <p:cNvPr id="28676" name="Tartalom helye 1">
            <a:extLst>
              <a:ext uri="{FF2B5EF4-FFF2-40B4-BE49-F238E27FC236}">
                <a16:creationId xmlns:a16="http://schemas.microsoft.com/office/drawing/2014/main" id="{B0D3E7E3-D7C5-1477-8B6A-944ADD7169E8}"/>
              </a:ext>
            </a:extLst>
          </p:cNvPr>
          <p:cNvSpPr>
            <a:spLocks noGrp="1" noChangeArrowheads="1"/>
          </p:cNvSpPr>
          <p:nvPr>
            <p:ph sz="half" idx="2"/>
          </p:nvPr>
        </p:nvSpPr>
        <p:spPr/>
        <p:txBody>
          <a:bodyPr/>
          <a:lstStyle/>
          <a:p>
            <a:pPr eaLnBrk="1" hangingPunct="1">
              <a:lnSpc>
                <a:spcPct val="80000"/>
              </a:lnSpc>
            </a:pPr>
            <a:r>
              <a:rPr lang="hu-HU" altLang="hu-HU" sz="2000" b="1"/>
              <a:t>162. § </a:t>
            </a:r>
            <a:r>
              <a:rPr lang="hu-HU" altLang="hu-HU" sz="2000"/>
              <a:t>(1) Aki </a:t>
            </a:r>
            <a:r>
              <a:rPr lang="hu-HU" altLang="hu-HU" sz="2000">
                <a:solidFill>
                  <a:srgbClr val="00B0F0"/>
                </a:solidFill>
              </a:rPr>
              <a:t>mást</a:t>
            </a:r>
            <a:r>
              <a:rPr lang="hu-HU" altLang="hu-HU" sz="2000"/>
              <a:t> öngyilkosságra rábír, vagy ennek elkövetéséhez segítséget nyújt, ha az öngyilkosságot megkísérlik vagy elkövetik, bűntett miatt egy évtől öt évig terjedő szabadságvesztéssel büntetendő.</a:t>
            </a:r>
          </a:p>
          <a:p>
            <a:pPr eaLnBrk="1" hangingPunct="1">
              <a:lnSpc>
                <a:spcPct val="80000"/>
              </a:lnSpc>
              <a:buFontTx/>
              <a:buNone/>
            </a:pPr>
            <a:r>
              <a:rPr lang="hu-HU" altLang="hu-HU" sz="2000"/>
              <a:t>   (2) Az a </a:t>
            </a:r>
            <a:r>
              <a:rPr lang="hu-HU" altLang="hu-HU" sz="2000">
                <a:solidFill>
                  <a:srgbClr val="FFCCFF"/>
                </a:solidFill>
              </a:rPr>
              <a:t>tizennyolcadik</a:t>
            </a:r>
            <a:r>
              <a:rPr lang="hu-HU" altLang="hu-HU" sz="2000"/>
              <a:t> életévét betöltött személy, aki tizennyolcadik életévét be nem töltött személyt bír rá öngyilkosságra, vagy ennek elkövetéséhez segítséget nyújt, ha az öngyilkosságot megkísérlik vagy elkövetik, két évtől nyolc évig terjedő szabadságvesztéssel büntetendő.</a:t>
            </a:r>
          </a:p>
          <a:p>
            <a:endParaRPr lang="hu-HU" altLang="hu-HU"/>
          </a:p>
        </p:txBody>
      </p:sp>
      <p:sp>
        <p:nvSpPr>
          <p:cNvPr id="7" name="Nyíl: lefelé mutató 6">
            <a:extLst>
              <a:ext uri="{FF2B5EF4-FFF2-40B4-BE49-F238E27FC236}">
                <a16:creationId xmlns:a16="http://schemas.microsoft.com/office/drawing/2014/main" id="{ECC8246F-DA00-169D-6F36-3C7D241EB41E}"/>
              </a:ext>
            </a:extLst>
          </p:cNvPr>
          <p:cNvSpPr/>
          <p:nvPr/>
        </p:nvSpPr>
        <p:spPr>
          <a:xfrm>
            <a:off x="6240463" y="981075"/>
            <a:ext cx="1096962" cy="509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hu-HU">
              <a:solidFill>
                <a:srgbClr val="FFFFFF"/>
              </a:solidFill>
              <a:latin typeface="Arial"/>
            </a:endParaRPr>
          </a:p>
        </p:txBody>
      </p:sp>
      <p:cxnSp>
        <p:nvCxnSpPr>
          <p:cNvPr id="11" name="Egyenes összekötő nyíllal 10">
            <a:extLst>
              <a:ext uri="{FF2B5EF4-FFF2-40B4-BE49-F238E27FC236}">
                <a16:creationId xmlns:a16="http://schemas.microsoft.com/office/drawing/2014/main" id="{7E8EFD28-135D-480D-B14C-E1986A90E25C}"/>
              </a:ext>
            </a:extLst>
          </p:cNvPr>
          <p:cNvCxnSpPr>
            <a:cxnSpLocks/>
          </p:cNvCxnSpPr>
          <p:nvPr/>
        </p:nvCxnSpPr>
        <p:spPr>
          <a:xfrm flipH="1">
            <a:off x="4344989" y="954089"/>
            <a:ext cx="1652587" cy="9493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7C322E0-BC8D-2345-6023-9DE45203B20B}"/>
              </a:ext>
            </a:extLst>
          </p:cNvPr>
          <p:cNvSpPr>
            <a:spLocks noGrp="1" noChangeArrowheads="1"/>
          </p:cNvSpPr>
          <p:nvPr>
            <p:ph type="ctrTitle"/>
          </p:nvPr>
        </p:nvSpPr>
        <p:spPr/>
        <p:txBody>
          <a:bodyPr/>
          <a:lstStyle/>
          <a:p>
            <a:pPr eaLnBrk="1" hangingPunct="1"/>
            <a:r>
              <a:rPr lang="hu-HU" altLang="hu-HU" dirty="0"/>
              <a:t>A </a:t>
            </a:r>
            <a:r>
              <a:rPr lang="hu-HU" altLang="hu-HU" dirty="0" err="1"/>
              <a:t>Btk</a:t>
            </a:r>
            <a:r>
              <a:rPr lang="hu-HU" altLang="hu-HU" dirty="0"/>
              <a:t> Különös részének rendszere</a:t>
            </a:r>
          </a:p>
        </p:txBody>
      </p:sp>
      <p:sp>
        <p:nvSpPr>
          <p:cNvPr id="2051" name="Rectangle 3">
            <a:extLst>
              <a:ext uri="{FF2B5EF4-FFF2-40B4-BE49-F238E27FC236}">
                <a16:creationId xmlns:a16="http://schemas.microsoft.com/office/drawing/2014/main" id="{5D733C83-1EC2-CECC-3ECB-833596D4C0B9}"/>
              </a:ext>
            </a:extLst>
          </p:cNvPr>
          <p:cNvSpPr>
            <a:spLocks noGrp="1" noChangeArrowheads="1"/>
          </p:cNvSpPr>
          <p:nvPr>
            <p:ph type="subTitle" idx="1"/>
          </p:nvPr>
        </p:nvSpPr>
        <p:spPr/>
        <p:txBody>
          <a:bodyPr/>
          <a:lstStyle/>
          <a:p>
            <a:pPr eaLnBrk="1" hangingPunct="1">
              <a:lnSpc>
                <a:spcPct val="90000"/>
              </a:lnSpc>
            </a:pPr>
            <a:r>
              <a:rPr lang="hu-HU" altLang="hu-HU" dirty="0"/>
              <a:t>(követelmények, írott tananyag feldolgozási útmutató, 2024. ősz)</a:t>
            </a:r>
          </a:p>
          <a:p>
            <a:pPr eaLnBrk="1" hangingPunct="1">
              <a:lnSpc>
                <a:spcPct val="90000"/>
              </a:lnSpc>
            </a:pPr>
            <a:endParaRPr lang="hu-HU" altLang="hu-HU" dirty="0"/>
          </a:p>
          <a:p>
            <a:pPr eaLnBrk="1" hangingPunct="1">
              <a:lnSpc>
                <a:spcPct val="90000"/>
              </a:lnSpc>
            </a:pPr>
            <a:r>
              <a:rPr lang="hu-HU" altLang="hu-HU" sz="1400" dirty="0"/>
              <a:t>Tóth Mihály</a:t>
            </a:r>
          </a:p>
        </p:txBody>
      </p:sp>
      <p:pic>
        <p:nvPicPr>
          <p:cNvPr id="5" name="Kép 4">
            <a:extLst>
              <a:ext uri="{FF2B5EF4-FFF2-40B4-BE49-F238E27FC236}">
                <a16:creationId xmlns:a16="http://schemas.microsoft.com/office/drawing/2014/main" id="{708B29C2-6D6C-7615-81C9-BFD6F419D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52317"/>
            <a:ext cx="3707904" cy="8175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444983B-78FA-D444-E4F7-B413F4ED5CB3}"/>
              </a:ext>
            </a:extLst>
          </p:cNvPr>
          <p:cNvSpPr>
            <a:spLocks noGrp="1" noChangeArrowheads="1"/>
          </p:cNvSpPr>
          <p:nvPr>
            <p:ph type="title"/>
          </p:nvPr>
        </p:nvSpPr>
        <p:spPr/>
        <p:txBody>
          <a:bodyPr/>
          <a:lstStyle/>
          <a:p>
            <a:pPr eaLnBrk="1" hangingPunct="1"/>
            <a:r>
              <a:rPr lang="hu-HU" altLang="hu-HU"/>
              <a:t>„Legális” magzatelhajtás</a:t>
            </a:r>
          </a:p>
        </p:txBody>
      </p:sp>
      <p:sp>
        <p:nvSpPr>
          <p:cNvPr id="31747" name="Rectangle 3">
            <a:extLst>
              <a:ext uri="{FF2B5EF4-FFF2-40B4-BE49-F238E27FC236}">
                <a16:creationId xmlns:a16="http://schemas.microsoft.com/office/drawing/2014/main" id="{7D86C132-F0CA-9E0B-67DD-EE6E4FEC8031}"/>
              </a:ext>
            </a:extLst>
          </p:cNvPr>
          <p:cNvSpPr>
            <a:spLocks noGrp="1" noChangeArrowheads="1"/>
          </p:cNvSpPr>
          <p:nvPr>
            <p:ph type="body" idx="1"/>
          </p:nvPr>
        </p:nvSpPr>
        <p:spPr/>
        <p:txBody>
          <a:bodyPr/>
          <a:lstStyle/>
          <a:p>
            <a:pPr eaLnBrk="1" hangingPunct="1">
              <a:lnSpc>
                <a:spcPct val="90000"/>
              </a:lnSpc>
              <a:buFontTx/>
              <a:buNone/>
            </a:pPr>
            <a:r>
              <a:rPr lang="hu-HU" altLang="hu-HU" sz="2800" b="1" u="sng"/>
              <a:t>48/1998. (XI. 23.) AB határozat lényege:</a:t>
            </a:r>
          </a:p>
          <a:p>
            <a:pPr eaLnBrk="1" hangingPunct="1">
              <a:lnSpc>
                <a:spcPct val="90000"/>
              </a:lnSpc>
            </a:pPr>
            <a:r>
              <a:rPr lang="hu-HU" altLang="hu-HU" sz="2800" b="1"/>
              <a:t>nem alkotmányellenes, ha törvény az állapotos nő súlyos válsághelyzete esetén lehetővé teszi a terhesség megszakítását;</a:t>
            </a:r>
            <a:r>
              <a:rPr lang="hu-HU" altLang="hu-HU" sz="2800"/>
              <a:t> </a:t>
            </a:r>
          </a:p>
          <a:p>
            <a:pPr eaLnBrk="1" hangingPunct="1">
              <a:lnSpc>
                <a:spcPct val="90000"/>
              </a:lnSpc>
            </a:pPr>
            <a:r>
              <a:rPr lang="hu-HU" altLang="hu-HU" sz="2800"/>
              <a:t>a súlyos válsághelyzet fogalmának és alkalmazása feltételeinek meghatározása kizárólag törvényben történhet; </a:t>
            </a:r>
          </a:p>
          <a:p>
            <a:pPr eaLnBrk="1" hangingPunct="1">
              <a:lnSpc>
                <a:spcPct val="90000"/>
              </a:lnSpc>
            </a:pPr>
            <a:r>
              <a:rPr lang="hu-HU" altLang="hu-HU" sz="2800"/>
              <a:t>az Alkotmánybíróság visszautasítja az arra irányuló indítványt, hogy az Alkotmánybíróság állapítsa meg, hogy ember-e a magzat.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a:extLst>
              <a:ext uri="{FF2B5EF4-FFF2-40B4-BE49-F238E27FC236}">
                <a16:creationId xmlns:a16="http://schemas.microsoft.com/office/drawing/2014/main" id="{3DE24EF2-645C-C37A-2CBA-F61F55536055}"/>
              </a:ext>
            </a:extLst>
          </p:cNvPr>
          <p:cNvSpPr>
            <a:spLocks noGrp="1" noChangeArrowheads="1"/>
          </p:cNvSpPr>
          <p:nvPr>
            <p:ph type="title"/>
          </p:nvPr>
        </p:nvSpPr>
        <p:spPr>
          <a:xfrm>
            <a:off x="609600" y="332695"/>
            <a:ext cx="10972800" cy="1143000"/>
          </a:xfrm>
        </p:spPr>
        <p:txBody>
          <a:bodyPr/>
          <a:lstStyle/>
          <a:p>
            <a:r>
              <a:rPr lang="hu-HU" altLang="hu-HU" dirty="0"/>
              <a:t>Testi sértés, tárgy, tárgyi oldal</a:t>
            </a:r>
          </a:p>
        </p:txBody>
      </p:sp>
      <p:sp>
        <p:nvSpPr>
          <p:cNvPr id="3" name="Tartalom helye 2">
            <a:extLst>
              <a:ext uri="{FF2B5EF4-FFF2-40B4-BE49-F238E27FC236}">
                <a16:creationId xmlns:a16="http://schemas.microsoft.com/office/drawing/2014/main" id="{E2E381C0-C66C-5A50-33BE-DC5E7DF1295D}"/>
              </a:ext>
            </a:extLst>
          </p:cNvPr>
          <p:cNvSpPr>
            <a:spLocks noGrp="1"/>
          </p:cNvSpPr>
          <p:nvPr>
            <p:ph idx="1"/>
          </p:nvPr>
        </p:nvSpPr>
        <p:spPr/>
        <p:txBody>
          <a:bodyPr/>
          <a:lstStyle/>
          <a:p>
            <a:pPr>
              <a:lnSpc>
                <a:spcPct val="107000"/>
              </a:lnSpc>
              <a:spcAft>
                <a:spcPts val="800"/>
              </a:spcAft>
              <a:defRPr/>
            </a:pPr>
            <a:r>
              <a:rPr lang="hu-HU" sz="2030" dirty="0">
                <a:latin typeface="Times New Roman" panose="02020603050405020304" pitchFamily="18" charset="0"/>
                <a:ea typeface="Calibri" panose="020F0502020204030204" pitchFamily="34" charset="0"/>
                <a:cs typeface="Times New Roman" panose="02020603050405020304" pitchFamily="18" charset="0"/>
              </a:rPr>
              <a:t>A bűncselekmény </a:t>
            </a:r>
            <a:r>
              <a:rPr lang="hu-HU" sz="203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jogi </a:t>
            </a:r>
            <a:r>
              <a:rPr lang="hu-HU" sz="203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tárgya</a:t>
            </a:r>
            <a:r>
              <a:rPr lang="hu-HU" sz="203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hu-HU" sz="2030" dirty="0">
                <a:latin typeface="Times New Roman" panose="02020603050405020304" pitchFamily="18" charset="0"/>
                <a:ea typeface="Calibri" panose="020F0502020204030204" pitchFamily="34" charset="0"/>
                <a:cs typeface="Times New Roman" panose="02020603050405020304" pitchFamily="18" charset="0"/>
              </a:rPr>
              <a:t>a testi épség, egészség, mint alapvető jog integritásához fűződő érdek.</a:t>
            </a:r>
            <a:endParaRPr lang="hu-HU" sz="203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hu-HU" sz="203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Passzív alany</a:t>
            </a:r>
            <a:r>
              <a:rPr lang="hu-HU" sz="203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bárki </a:t>
            </a:r>
            <a:r>
              <a:rPr lang="hu-HU" sz="2030" dirty="0">
                <a:latin typeface="Times New Roman" panose="02020603050405020304" pitchFamily="18" charset="0"/>
                <a:ea typeface="Calibri" panose="020F0502020204030204" pitchFamily="34" charset="0"/>
                <a:cs typeface="Times New Roman" panose="02020603050405020304" pitchFamily="18" charset="0"/>
              </a:rPr>
              <a:t>– az elkövetőn kívüli személy – lehet, az öncsonkító, vagy saját egészséget károsító célzatos cselekmények  adott esetben honvédelmi kötelezettség elleni bűncselekménynek minősülhetnek (Btk. 426. §) </a:t>
            </a:r>
            <a:endParaRPr lang="hu-HU" sz="203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hu-HU" sz="2030" dirty="0">
                <a:latin typeface="Times New Roman" panose="02020603050405020304" pitchFamily="18" charset="0"/>
                <a:ea typeface="Calibri" panose="020F0502020204030204" pitchFamily="34" charset="0"/>
                <a:cs typeface="Times New Roman" panose="02020603050405020304" pitchFamily="18" charset="0"/>
              </a:rPr>
              <a:t>A testi sértés is „nyitott törvényi tényállású”, vagyis </a:t>
            </a:r>
            <a:r>
              <a:rPr lang="hu-HU" sz="203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az eredmény</a:t>
            </a:r>
            <a:r>
              <a:rPr lang="hu-HU" sz="203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 sérülés vagy egészségromlás) </a:t>
            </a:r>
            <a:r>
              <a:rPr lang="hu-HU" sz="203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bármely ezt előidéző magatartással megvalósítható</a:t>
            </a:r>
            <a:r>
              <a:rPr lang="hu-HU" sz="2030" b="1" dirty="0">
                <a:latin typeface="Times New Roman" panose="02020603050405020304" pitchFamily="18" charset="0"/>
                <a:ea typeface="Calibri" panose="020F0502020204030204" pitchFamily="34" charset="0"/>
                <a:cs typeface="Times New Roman" panose="02020603050405020304" pitchFamily="18" charset="0"/>
              </a:rPr>
              <a:t>. </a:t>
            </a:r>
            <a:r>
              <a:rPr lang="hu-HU" sz="2030" dirty="0">
                <a:latin typeface="Times New Roman" panose="02020603050405020304" pitchFamily="18" charset="0"/>
                <a:ea typeface="Calibri" panose="020F0502020204030204" pitchFamily="34" charset="0"/>
                <a:cs typeface="Times New Roman" panose="02020603050405020304" pitchFamily="18" charset="0"/>
              </a:rPr>
              <a:t>A sérülés okozása szükségképpen mindig testi behatás, a lelki behatások egészségsértésként értékelendők. Mindkét fogalmat jogilag a sérülés vagy egészségrontás okozása előtti állapothoz kell viszonyítanunk, így természetesen rokkant, vagy beteg ember is lehet a bűncselekmény passzív alanya.</a:t>
            </a:r>
          </a:p>
          <a:p>
            <a:pPr>
              <a:lnSpc>
                <a:spcPct val="107000"/>
              </a:lnSpc>
              <a:spcAft>
                <a:spcPts val="800"/>
              </a:spcAft>
              <a:defRPr/>
            </a:pPr>
            <a:endParaRPr lang="hu-HU" sz="203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hu-HU" sz="1800" dirty="0">
                <a:latin typeface="Times New Roman" panose="02020603050405020304" pitchFamily="18" charset="0"/>
                <a:ea typeface="Calibri" panose="020F0502020204030204" pitchFamily="34" charset="0"/>
                <a:cs typeface="Times New Roman" panose="02020603050405020304" pitchFamily="18" charset="0"/>
              </a:rPr>
              <a:t>.</a:t>
            </a:r>
            <a:endParaRPr lang="hu-HU" sz="18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hu-H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16D4C1D3-316A-15A4-7271-8A5B4FA3EF61}"/>
              </a:ext>
            </a:extLst>
          </p:cNvPr>
          <p:cNvSpPr>
            <a:spLocks noGrp="1" noChangeArrowheads="1"/>
          </p:cNvSpPr>
          <p:nvPr>
            <p:ph type="title"/>
          </p:nvPr>
        </p:nvSpPr>
        <p:spPr/>
        <p:txBody>
          <a:bodyPr/>
          <a:lstStyle/>
          <a:p>
            <a:r>
              <a:rPr lang="hu-HU" altLang="hu-HU"/>
              <a:t>A gyógytartam kérdése</a:t>
            </a:r>
          </a:p>
        </p:txBody>
      </p:sp>
      <p:sp>
        <p:nvSpPr>
          <p:cNvPr id="3" name="Tartalom helye 2">
            <a:extLst>
              <a:ext uri="{FF2B5EF4-FFF2-40B4-BE49-F238E27FC236}">
                <a16:creationId xmlns:a16="http://schemas.microsoft.com/office/drawing/2014/main" id="{EF107FE3-A27C-CF12-1224-290D4028DDDC}"/>
              </a:ext>
            </a:extLst>
          </p:cNvPr>
          <p:cNvSpPr>
            <a:spLocks noGrp="1"/>
          </p:cNvSpPr>
          <p:nvPr>
            <p:ph idx="1"/>
          </p:nvPr>
        </p:nvSpPr>
        <p:spPr/>
        <p:txBody>
          <a:bodyPr/>
          <a:lstStyle/>
          <a:p>
            <a:pPr>
              <a:defRPr/>
            </a:pPr>
            <a:r>
              <a:rPr lang="hu-HU" sz="1800" u="sng" dirty="0" err="1">
                <a:solidFill>
                  <a:srgbClr val="FFFF00"/>
                </a:solidFill>
              </a:rPr>
              <a:t>Anatómiaila</a:t>
            </a:r>
            <a:r>
              <a:rPr lang="hu-HU" sz="1800" dirty="0" err="1">
                <a:solidFill>
                  <a:srgbClr val="FFFF00"/>
                </a:solidFill>
              </a:rPr>
              <a:t>g</a:t>
            </a:r>
            <a:r>
              <a:rPr lang="hu-HU" sz="1800" dirty="0">
                <a:solidFill>
                  <a:srgbClr val="FFFF00"/>
                </a:solidFill>
              </a:rPr>
              <a:t> akkor gyógyult egy sérülés, ha a megsérült szövetek anatómiai egysége helyreállt: pl. a sebszélek összetapadtak, a sebváladék már nem ürül, a </a:t>
            </a:r>
            <a:r>
              <a:rPr lang="hu-HU" sz="1800" dirty="0" err="1">
                <a:solidFill>
                  <a:srgbClr val="FFFF00"/>
                </a:solidFill>
              </a:rPr>
              <a:t>hámosodás</a:t>
            </a:r>
            <a:r>
              <a:rPr lang="hu-HU" sz="1800" dirty="0">
                <a:solidFill>
                  <a:srgbClr val="FFFF00"/>
                </a:solidFill>
              </a:rPr>
              <a:t> befejeződött, </a:t>
            </a:r>
            <a:r>
              <a:rPr lang="hu-HU" sz="1800" dirty="0" err="1">
                <a:solidFill>
                  <a:srgbClr val="FFFF00"/>
                </a:solidFill>
              </a:rPr>
              <a:t>esetenként</a:t>
            </a:r>
            <a:r>
              <a:rPr lang="hu-HU" sz="1800" dirty="0">
                <a:solidFill>
                  <a:srgbClr val="FFFF00"/>
                </a:solidFill>
              </a:rPr>
              <a:t> a sérülést fedő var vagy pörk levált, csonttörések esetén a törtvégeket csontos </a:t>
            </a:r>
            <a:r>
              <a:rPr lang="hu-HU" sz="1800" dirty="0" err="1">
                <a:solidFill>
                  <a:srgbClr val="FFFF00"/>
                </a:solidFill>
              </a:rPr>
              <a:t>callus</a:t>
            </a:r>
            <a:r>
              <a:rPr lang="hu-HU" sz="1800" dirty="0">
                <a:solidFill>
                  <a:srgbClr val="FFFF00"/>
                </a:solidFill>
              </a:rPr>
              <a:t> rögzíti.</a:t>
            </a:r>
          </a:p>
          <a:p>
            <a:pPr>
              <a:defRPr/>
            </a:pPr>
            <a:r>
              <a:rPr lang="hu-HU" sz="1800" dirty="0">
                <a:solidFill>
                  <a:schemeClr val="bg1">
                    <a:lumMod val="40000"/>
                    <a:lumOff val="60000"/>
                  </a:schemeClr>
                </a:solidFill>
              </a:rPr>
              <a:t>A </a:t>
            </a:r>
            <a:r>
              <a:rPr lang="hu-HU" sz="1800" u="sng" dirty="0">
                <a:solidFill>
                  <a:schemeClr val="bg1">
                    <a:lumMod val="40000"/>
                    <a:lumOff val="60000"/>
                  </a:schemeClr>
                </a:solidFill>
              </a:rPr>
              <a:t>funkcionális</a:t>
            </a:r>
            <a:r>
              <a:rPr lang="hu-HU" sz="1800" dirty="0">
                <a:solidFill>
                  <a:schemeClr val="bg1">
                    <a:lumMod val="40000"/>
                    <a:lumOff val="60000"/>
                  </a:schemeClr>
                </a:solidFill>
              </a:rPr>
              <a:t> gyógyulás akkor következik be, ha a sérülés következtében károsodott szervezet működése maradéktalanul helyreállt, vagy érdemleges javulás a továbbiakban nem várható (ún. végállapotról lehet beszélni): pl. a sérüléssel járó vérömleny felszívódott, a fájdalom okozta mozgáskorlátozottság megszűnt, az idegrendszeri elváltozások, bénulások elmúltak, a sérüléshez társult szövődmények meggyógyultak stb.</a:t>
            </a:r>
          </a:p>
          <a:p>
            <a:pPr>
              <a:defRPr/>
            </a:pPr>
            <a:endParaRPr lang="hu-HU" sz="1800" dirty="0">
              <a:solidFill>
                <a:schemeClr val="bg1">
                  <a:lumMod val="40000"/>
                  <a:lumOff val="60000"/>
                </a:schemeClr>
              </a:solidFill>
            </a:endParaRPr>
          </a:p>
          <a:p>
            <a:pPr>
              <a:defRPr/>
            </a:pPr>
            <a:r>
              <a:rPr lang="hu-HU" sz="1800" dirty="0"/>
              <a:t>Büntetőjogi szempontból </a:t>
            </a:r>
            <a:r>
              <a:rPr lang="hu-HU" sz="1800" dirty="0" err="1">
                <a:solidFill>
                  <a:srgbClr val="FF0000"/>
                </a:solidFill>
              </a:rPr>
              <a:t>tényeleges</a:t>
            </a:r>
            <a:r>
              <a:rPr lang="hu-HU" sz="1800" dirty="0">
                <a:solidFill>
                  <a:srgbClr val="FF0000"/>
                </a:solidFill>
              </a:rPr>
              <a:t> </a:t>
            </a:r>
            <a:r>
              <a:rPr lang="hu-HU" sz="1800" dirty="0" err="1">
                <a:solidFill>
                  <a:srgbClr val="FF0000"/>
                </a:solidFill>
              </a:rPr>
              <a:t>gyógytartam</a:t>
            </a:r>
            <a:r>
              <a:rPr lang="hu-HU" sz="1800" dirty="0">
                <a:solidFill>
                  <a:srgbClr val="FF0000"/>
                </a:solidFill>
              </a:rPr>
              <a:t> </a:t>
            </a:r>
            <a:r>
              <a:rPr lang="hu-HU" sz="1800" dirty="0"/>
              <a:t>szempontjából az </a:t>
            </a:r>
            <a:r>
              <a:rPr lang="hu-HU" sz="1800" dirty="0">
                <a:solidFill>
                  <a:schemeClr val="tx2">
                    <a:lumMod val="50000"/>
                  </a:schemeClr>
                </a:solidFill>
              </a:rPr>
              <a:t>anatómiai </a:t>
            </a:r>
            <a:r>
              <a:rPr lang="hu-HU" sz="1800" dirty="0" err="1">
                <a:solidFill>
                  <a:schemeClr val="tx2">
                    <a:lumMod val="50000"/>
                  </a:schemeClr>
                </a:solidFill>
              </a:rPr>
              <a:t>gyógytartam</a:t>
            </a:r>
            <a:r>
              <a:rPr lang="hu-HU" sz="1800" dirty="0">
                <a:solidFill>
                  <a:schemeClr val="tx2">
                    <a:lumMod val="50000"/>
                  </a:schemeClr>
                </a:solidFill>
              </a:rPr>
              <a:t> </a:t>
            </a:r>
            <a:r>
              <a:rPr lang="hu-HU" sz="1800" dirty="0"/>
              <a:t>irányadó.</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51" name="Group 75">
            <a:extLst>
              <a:ext uri="{FF2B5EF4-FFF2-40B4-BE49-F238E27FC236}">
                <a16:creationId xmlns:a16="http://schemas.microsoft.com/office/drawing/2014/main" id="{8A951117-C206-C404-D62D-D714418CDFAE}"/>
              </a:ext>
            </a:extLst>
          </p:cNvPr>
          <p:cNvGraphicFramePr>
            <a:graphicFrameLocks noGrp="1"/>
          </p:cNvGraphicFramePr>
          <p:nvPr/>
        </p:nvGraphicFramePr>
        <p:xfrm>
          <a:off x="2351089" y="2016125"/>
          <a:ext cx="7489825" cy="3898900"/>
        </p:xfrm>
        <a:graphic>
          <a:graphicData uri="http://schemas.openxmlformats.org/drawingml/2006/table">
            <a:tbl>
              <a:tblPr/>
              <a:tblGrid>
                <a:gridCol w="2687637">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gridCol w="2457450">
                  <a:extLst>
                    <a:ext uri="{9D8B030D-6E8A-4147-A177-3AD203B41FA5}">
                      <a16:colId xmlns:a16="http://schemas.microsoft.com/office/drawing/2014/main" val="20002"/>
                    </a:ext>
                  </a:extLst>
                </a:gridCol>
              </a:tblGrid>
              <a:tr h="3963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2000" b="0" i="0" u="none" strike="noStrike" cap="none" normalizeH="0" baseline="0" dirty="0">
                          <a:ln>
                            <a:noFill/>
                          </a:ln>
                          <a:solidFill>
                            <a:schemeClr val="tx1"/>
                          </a:solidFill>
                          <a:effectLst/>
                          <a:latin typeface="Times New Roman" pitchFamily="18" charset="0"/>
                          <a:cs typeface="Times New Roman" pitchFamily="18" charset="0"/>
                        </a:rPr>
                        <a:t>könnyű</a:t>
                      </a:r>
                      <a:endParaRPr kumimoji="0" lang="hu-HU" sz="2000" b="0" i="0" u="none" strike="noStrike" cap="none" normalizeH="0" baseline="0" dirty="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2000" b="0" i="0" u="none" strike="noStrike" cap="none" normalizeH="0" baseline="0">
                          <a:ln>
                            <a:noFill/>
                          </a:ln>
                          <a:solidFill>
                            <a:schemeClr val="tx1"/>
                          </a:solidFill>
                          <a:effectLst/>
                          <a:latin typeface="Times New Roman" pitchFamily="18" charset="0"/>
                          <a:cs typeface="Times New Roman" pitchFamily="18" charset="0"/>
                        </a:rPr>
                        <a:t>súlyos</a:t>
                      </a:r>
                      <a:endParaRPr kumimoji="0" lang="hu-HU" sz="2000" b="0" i="0" u="none" strike="noStrike" cap="none" normalizeH="0" baseline="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2000" b="0" i="0" u="none" strike="noStrike" cap="none" normalizeH="0" baseline="0">
                          <a:ln>
                            <a:noFill/>
                          </a:ln>
                          <a:solidFill>
                            <a:schemeClr val="tx1"/>
                          </a:solidFill>
                          <a:effectLst/>
                          <a:latin typeface="Times New Roman" pitchFamily="18" charset="0"/>
                          <a:cs typeface="Times New Roman" pitchFamily="18" charset="0"/>
                        </a:rPr>
                        <a:t>gondatlan súlyos</a:t>
                      </a:r>
                      <a:endParaRPr kumimoji="0" lang="hu-HU" sz="2000" b="0" i="0" u="none" strike="noStrike" cap="none" normalizeH="0" baseline="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37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aljas indok vagy cél,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védekezésre akaratnyilvánításra képtelen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személy sérelmére,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elhárításra idős kornál vagy fogyatékosságnál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fogva korlátozottan képes sérelmére,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maradandó fogyatékosságot, súlyos egészségromlást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életveszélyt vagy halált okozva</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védekezésre akaratnyilvánításra képtelen személy sérelmére,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elhárításra idős kornál vagy fogyatékosságnál fogva korlátozottan képes sérelmére,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 életveszélyt okozva</a:t>
                      </a:r>
                      <a:endParaRPr kumimoji="0" lang="hu-HU" sz="1600" b="0" i="0" u="none" strike="noStrike" cap="none" normalizeH="0" baseline="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6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1600" b="0" i="0" u="none" strike="noStrike" cap="none" normalizeH="0" baseline="0" dirty="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Times New Roman" pitchFamily="18" charset="0"/>
                          <a:cs typeface="Times New Roman" pitchFamily="18" charset="0"/>
                        </a:rPr>
                        <a:t>Különös kegyetlenséggel</a:t>
                      </a:r>
                      <a:endParaRPr kumimoji="0" lang="hu-HU" sz="1600" b="0" i="0" u="none" strike="noStrike" cap="none" normalizeH="0" baseline="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1600" b="0" i="0" u="none" strike="noStrike" cap="none" normalizeH="0" baseline="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3028" name="Rectangle 74">
            <a:extLst>
              <a:ext uri="{FF2B5EF4-FFF2-40B4-BE49-F238E27FC236}">
                <a16:creationId xmlns:a16="http://schemas.microsoft.com/office/drawing/2014/main" id="{F8B8C37A-FBAA-5111-D961-F011FE2ED579}"/>
              </a:ext>
            </a:extLst>
          </p:cNvPr>
          <p:cNvSpPr>
            <a:spLocks noGrp="1" noChangeArrowheads="1"/>
          </p:cNvSpPr>
          <p:nvPr>
            <p:ph type="title"/>
          </p:nvPr>
        </p:nvSpPr>
        <p:spPr/>
        <p:txBody>
          <a:bodyPr/>
          <a:lstStyle/>
          <a:p>
            <a:pPr eaLnBrk="1" hangingPunct="1"/>
            <a:r>
              <a:rPr lang="hu-HU" altLang="hu-HU"/>
              <a:t>A testi sértés minősített esetei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3">
            <a:extLst>
              <a:ext uri="{FF2B5EF4-FFF2-40B4-BE49-F238E27FC236}">
                <a16:creationId xmlns:a16="http://schemas.microsoft.com/office/drawing/2014/main" id="{E6845DC5-3030-923C-0A6F-A1EC2596DD8E}"/>
              </a:ext>
            </a:extLst>
          </p:cNvPr>
          <p:cNvSpPr>
            <a:spLocks noGrp="1" noChangeArrowheads="1"/>
          </p:cNvSpPr>
          <p:nvPr>
            <p:ph type="title"/>
          </p:nvPr>
        </p:nvSpPr>
        <p:spPr>
          <a:xfrm>
            <a:off x="1524000" y="274639"/>
            <a:ext cx="9144000" cy="922337"/>
          </a:xfrm>
        </p:spPr>
        <p:txBody>
          <a:bodyPr/>
          <a:lstStyle/>
          <a:p>
            <a:r>
              <a:rPr lang="hu-HU" altLang="hu-HU"/>
              <a:t>Maradandó fogy. Súlyos egészségr.</a:t>
            </a:r>
          </a:p>
        </p:txBody>
      </p:sp>
      <p:sp>
        <p:nvSpPr>
          <p:cNvPr id="46083" name="Tartalom helye 4">
            <a:extLst>
              <a:ext uri="{FF2B5EF4-FFF2-40B4-BE49-F238E27FC236}">
                <a16:creationId xmlns:a16="http://schemas.microsoft.com/office/drawing/2014/main" id="{AAE09357-7D23-49FC-DA5A-4BE5FC3924C8}"/>
              </a:ext>
            </a:extLst>
          </p:cNvPr>
          <p:cNvSpPr>
            <a:spLocks noGrp="1" noChangeArrowheads="1"/>
          </p:cNvSpPr>
          <p:nvPr>
            <p:ph sz="half" idx="1"/>
          </p:nvPr>
        </p:nvSpPr>
        <p:spPr>
          <a:xfrm>
            <a:off x="1524000" y="1196975"/>
            <a:ext cx="4495800" cy="4929188"/>
          </a:xfrm>
        </p:spPr>
        <p:txBody>
          <a:bodyPr/>
          <a:lstStyle/>
          <a:p>
            <a:pPr>
              <a:lnSpc>
                <a:spcPct val="107000"/>
              </a:lnSpc>
              <a:spcAft>
                <a:spcPts val="800"/>
              </a:spcAft>
            </a:pPr>
            <a:r>
              <a:rPr lang="hu-HU" altLang="hu-HU" sz="1800">
                <a:latin typeface="Times New Roman" panose="02020603050405020304" pitchFamily="18" charset="0"/>
                <a:ea typeface="Calibri" panose="020F0502020204030204" pitchFamily="34" charset="0"/>
                <a:cs typeface="Times New Roman" panose="02020603050405020304" pitchFamily="18" charset="0"/>
              </a:rPr>
              <a:t>A passzív alany </a:t>
            </a:r>
            <a:r>
              <a:rPr lang="hu-HU" altLang="hu-HU" sz="18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elveszti valamely testrészét, vagy szervét, illetve, ha ezek használhatatlanná válnak. </a:t>
            </a:r>
            <a:r>
              <a:rPr lang="hu-HU" altLang="hu-HU" sz="1800">
                <a:latin typeface="Times New Roman" panose="02020603050405020304" pitchFamily="18" charset="0"/>
                <a:ea typeface="Calibri" panose="020F0502020204030204" pitchFamily="34" charset="0"/>
                <a:cs typeface="Times New Roman" panose="02020603050405020304" pitchFamily="18" charset="0"/>
              </a:rPr>
              <a:t>Testrészek elvesztésén  nemcsak végtagok vagy azok részeinek csonkolódása, hanem akár ízületek működőképességének elvesztése is beletartozhat. Elvesztés bármely testrésznek a testről történő végleges leválása (leszakítása, letépésem levágása, leharapása, ), használhatatlanná válás pedig a rendeltetésszerű használatra való képtelenség (bénulás).</a:t>
            </a:r>
            <a:endParaRPr lang="hu-HU" altLang="hu-HU"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altLang="hu-HU" sz="1800">
                <a:latin typeface="Times New Roman" panose="02020603050405020304" pitchFamily="18" charset="0"/>
                <a:ea typeface="Calibri" panose="020F0502020204030204" pitchFamily="34" charset="0"/>
                <a:cs typeface="Times New Roman" panose="02020603050405020304" pitchFamily="18" charset="0"/>
              </a:rPr>
              <a:t>Maradandó fogyatékosságként értékelendő valamelyik érzék (látás, hallás, szaglás, ízlelés, tapintás) elvesztését vagy jelentős mértékű csökkenését is.</a:t>
            </a:r>
            <a:endParaRPr lang="hu-HU" altLang="hu-HU" sz="1800">
              <a:latin typeface="Calibri" panose="020F0502020204030204" pitchFamily="34" charset="0"/>
              <a:ea typeface="Calibri" panose="020F0502020204030204" pitchFamily="34" charset="0"/>
              <a:cs typeface="Times New Roman" panose="02020603050405020304" pitchFamily="18" charset="0"/>
            </a:endParaRPr>
          </a:p>
          <a:p>
            <a:endParaRPr lang="hu-HU" altLang="hu-HU">
              <a:ea typeface="Calibri" panose="020F0502020204030204" pitchFamily="34" charset="0"/>
              <a:cs typeface="Times New Roman" panose="02020603050405020304" pitchFamily="18" charset="0"/>
            </a:endParaRPr>
          </a:p>
        </p:txBody>
      </p:sp>
      <p:sp>
        <p:nvSpPr>
          <p:cNvPr id="46084" name="Tartalom helye 5">
            <a:extLst>
              <a:ext uri="{FF2B5EF4-FFF2-40B4-BE49-F238E27FC236}">
                <a16:creationId xmlns:a16="http://schemas.microsoft.com/office/drawing/2014/main" id="{EF531FD2-E03D-956B-5BD3-5FF6F4310183}"/>
              </a:ext>
            </a:extLst>
          </p:cNvPr>
          <p:cNvSpPr>
            <a:spLocks noGrp="1" noChangeArrowheads="1"/>
          </p:cNvSpPr>
          <p:nvPr>
            <p:ph sz="half" idx="2"/>
          </p:nvPr>
        </p:nvSpPr>
        <p:spPr>
          <a:xfrm>
            <a:off x="5715000" y="981075"/>
            <a:ext cx="4953000" cy="5145088"/>
          </a:xfrm>
        </p:spPr>
        <p:txBody>
          <a:bodyPr/>
          <a:lstStyle/>
          <a:p>
            <a:pPr>
              <a:lnSpc>
                <a:spcPct val="107000"/>
              </a:lnSpc>
              <a:spcAft>
                <a:spcPts val="800"/>
              </a:spcAft>
            </a:pPr>
            <a:r>
              <a:rPr lang="hu-HU" altLang="hu-HU" sz="1800">
                <a:latin typeface="Times New Roman" panose="02020603050405020304" pitchFamily="18" charset="0"/>
                <a:ea typeface="Calibri" panose="020F0502020204030204" pitchFamily="34" charset="0"/>
                <a:cs typeface="Times New Roman" panose="02020603050405020304" pitchFamily="18" charset="0"/>
              </a:rPr>
              <a:t>A </a:t>
            </a:r>
            <a:r>
              <a:rPr lang="hu-HU" altLang="hu-HU" sz="1800" b="1">
                <a:latin typeface="Times New Roman" panose="02020603050405020304" pitchFamily="18" charset="0"/>
                <a:ea typeface="Calibri" panose="020F0502020204030204" pitchFamily="34" charset="0"/>
                <a:cs typeface="Times New Roman" panose="02020603050405020304" pitchFamily="18" charset="0"/>
              </a:rPr>
              <a:t>súlyos egészségromlás</a:t>
            </a:r>
            <a:r>
              <a:rPr lang="hu-HU" altLang="hu-HU" sz="1800">
                <a:latin typeface="Times New Roman" panose="02020603050405020304" pitchFamily="18" charset="0"/>
                <a:ea typeface="Calibri" panose="020F0502020204030204" pitchFamily="34" charset="0"/>
                <a:cs typeface="Times New Roman" panose="02020603050405020304" pitchFamily="18" charset="0"/>
              </a:rPr>
              <a:t> (amely a maradandó fogyatékosságtól függetlenül, de azzal együtt is jelentkezhet) létrejöhet mind bántalmazás, mind egészségkárosítás útján. Rendszerint hosszantartó,, krónikus, esetleg gyógyíthatatlan betegség formájában jelentkezik. Nem kizárt azonban, hogy gyorsan gyógyuló de súlyos lefolyású, vagy súlyos következményekkel járó betegség is e körbe vonható.</a:t>
            </a:r>
            <a:endParaRPr lang="hu-HU" altLang="hu-HU"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altLang="hu-HU" sz="1800">
                <a:latin typeface="Times New Roman" panose="02020603050405020304" pitchFamily="18" charset="0"/>
                <a:ea typeface="Calibri" panose="020F0502020204030204" pitchFamily="34" charset="0"/>
                <a:cs typeface="Times New Roman" panose="02020603050405020304" pitchFamily="18" charset="0"/>
              </a:rPr>
              <a:t>E betegségek kialakulhatnak a sérülések szövődményeként,  jelentkezhetnek már meglévő alapbetegségek állapotrosszabbodásaként, s lehetnek a sérülések következményei (pl. sérvek, sérüléses elmezavar</a:t>
            </a:r>
            <a:r>
              <a:rPr lang="hu-HU" altLang="hu-HU" sz="180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Az ítélkezési gyakorlat a </a:t>
            </a:r>
            <a:r>
              <a:rPr lang="hu-HU" altLang="hu-HU" sz="18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legalább hathónapos folyamatos gyógykezelés</a:t>
            </a:r>
            <a:r>
              <a:rPr lang="hu-HU" altLang="hu-HU" sz="180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esetén állapítja meg e minősített esetet</a:t>
            </a:r>
            <a:r>
              <a:rPr lang="hu-HU" altLang="hu-HU" sz="1800">
                <a:latin typeface="Times New Roman" panose="02020603050405020304" pitchFamily="18" charset="0"/>
                <a:ea typeface="Calibri" panose="020F0502020204030204" pitchFamily="34" charset="0"/>
                <a:cs typeface="Times New Roman" panose="02020603050405020304" pitchFamily="18" charset="0"/>
              </a:rPr>
              <a:t>. Az utókezelés (gyógytorna, rehabilitációs kezelések) azonban nem tartoznak ide.</a:t>
            </a:r>
            <a:endParaRPr lang="hu-HU" altLang="hu-HU" sz="1800">
              <a:latin typeface="Calibri" panose="020F0502020204030204" pitchFamily="34" charset="0"/>
              <a:ea typeface="Calibri" panose="020F0502020204030204" pitchFamily="34" charset="0"/>
              <a:cs typeface="Times New Roman" panose="02020603050405020304" pitchFamily="18" charset="0"/>
            </a:endParaRPr>
          </a:p>
          <a:p>
            <a:endParaRPr lang="hu-HU" altLang="hu-HU">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4">
            <a:extLst>
              <a:ext uri="{FF2B5EF4-FFF2-40B4-BE49-F238E27FC236}">
                <a16:creationId xmlns:a16="http://schemas.microsoft.com/office/drawing/2014/main" id="{EF6B88CD-287F-56DF-95B3-BFEF8B967681}"/>
              </a:ext>
            </a:extLst>
          </p:cNvPr>
          <p:cNvSpPr>
            <a:spLocks noGrp="1" noChangeArrowheads="1"/>
          </p:cNvSpPr>
          <p:nvPr>
            <p:ph type="title"/>
          </p:nvPr>
        </p:nvSpPr>
        <p:spPr/>
        <p:txBody>
          <a:bodyPr/>
          <a:lstStyle/>
          <a:p>
            <a:r>
              <a:rPr lang="hu-HU" altLang="hu-HU"/>
              <a:t>Emberölés és halált okozó testi sértés elhatárolása-3/2013. BJE</a:t>
            </a:r>
            <a:br>
              <a:rPr lang="hu-HU" altLang="hu-HU"/>
            </a:br>
            <a:endParaRPr lang="hu-HU" altLang="hu-HU"/>
          </a:p>
        </p:txBody>
      </p:sp>
      <p:sp>
        <p:nvSpPr>
          <p:cNvPr id="49155" name="Tartalom helye 5">
            <a:extLst>
              <a:ext uri="{FF2B5EF4-FFF2-40B4-BE49-F238E27FC236}">
                <a16:creationId xmlns:a16="http://schemas.microsoft.com/office/drawing/2014/main" id="{2C930CDF-C5D7-4DA4-3E84-097ADC9FF3CE}"/>
              </a:ext>
            </a:extLst>
          </p:cNvPr>
          <p:cNvSpPr>
            <a:spLocks noGrp="1" noChangeArrowheads="1"/>
          </p:cNvSpPr>
          <p:nvPr>
            <p:ph sz="half" idx="1"/>
          </p:nvPr>
        </p:nvSpPr>
        <p:spPr/>
        <p:txBody>
          <a:bodyPr/>
          <a:lstStyle/>
          <a:p>
            <a:r>
              <a:rPr lang="hu-HU" altLang="hu-HU"/>
              <a:t>A „szándék” tárgyi objektív eredői lehetnek:</a:t>
            </a:r>
          </a:p>
          <a:p>
            <a:pPr>
              <a:buFontTx/>
              <a:buNone/>
            </a:pPr>
            <a:r>
              <a:rPr lang="hu-HU" altLang="hu-HU"/>
              <a:t>   - eszköz,</a:t>
            </a:r>
          </a:p>
          <a:p>
            <a:pPr>
              <a:buFontTx/>
              <a:buNone/>
            </a:pPr>
            <a:r>
              <a:rPr lang="hu-HU" altLang="hu-HU"/>
              <a:t>   - erőkifejtés,</a:t>
            </a:r>
          </a:p>
          <a:p>
            <a:pPr>
              <a:buFontTx/>
              <a:buNone/>
            </a:pPr>
            <a:r>
              <a:rPr lang="hu-HU" altLang="hu-HU"/>
              <a:t>   - a sérülés helye</a:t>
            </a:r>
          </a:p>
          <a:p>
            <a:pPr>
              <a:buFontTx/>
              <a:buNone/>
            </a:pPr>
            <a:r>
              <a:rPr lang="hu-HU" altLang="hu-HU"/>
              <a:t>  -  kiejelentések</a:t>
            </a:r>
          </a:p>
          <a:p>
            <a:pPr>
              <a:buFontTx/>
              <a:buNone/>
            </a:pPr>
            <a:r>
              <a:rPr lang="hu-HU" altLang="hu-HU"/>
              <a:t>  - elkövetés utáni magatartás</a:t>
            </a:r>
          </a:p>
        </p:txBody>
      </p:sp>
      <p:sp>
        <p:nvSpPr>
          <p:cNvPr id="49156" name="Tartalom helye 7">
            <a:extLst>
              <a:ext uri="{FF2B5EF4-FFF2-40B4-BE49-F238E27FC236}">
                <a16:creationId xmlns:a16="http://schemas.microsoft.com/office/drawing/2014/main" id="{3D56C357-178E-0B71-461A-383F48832856}"/>
              </a:ext>
            </a:extLst>
          </p:cNvPr>
          <p:cNvSpPr>
            <a:spLocks noGrp="1" noChangeArrowheads="1"/>
          </p:cNvSpPr>
          <p:nvPr>
            <p:ph sz="half" idx="2"/>
          </p:nvPr>
        </p:nvSpPr>
        <p:spPr/>
        <p:txBody>
          <a:bodyPr/>
          <a:lstStyle/>
          <a:p>
            <a:r>
              <a:rPr lang="hu-HU" altLang="hu-HU"/>
              <a:t>Szubjektív eredők:</a:t>
            </a:r>
          </a:p>
          <a:p>
            <a:pPr>
              <a:buFontTx/>
              <a:buChar char="-"/>
            </a:pPr>
            <a:r>
              <a:rPr lang="hu-HU" altLang="hu-HU"/>
              <a:t>személyiség</a:t>
            </a:r>
          </a:p>
          <a:p>
            <a:pPr>
              <a:buFontTx/>
              <a:buChar char="-"/>
            </a:pPr>
            <a:r>
              <a:rPr lang="hu-HU" altLang="hu-HU"/>
              <a:t>motívum</a:t>
            </a:r>
          </a:p>
          <a:p>
            <a:pPr>
              <a:buFontTx/>
              <a:buChar char="-"/>
            </a:pPr>
            <a:r>
              <a:rPr lang="hu-HU" altLang="hu-HU"/>
              <a:t>Kapcsolat a sértettel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ím 1">
            <a:extLst>
              <a:ext uri="{FF2B5EF4-FFF2-40B4-BE49-F238E27FC236}">
                <a16:creationId xmlns:a16="http://schemas.microsoft.com/office/drawing/2014/main" id="{F16DA74D-4072-875C-4B68-61F31521DD44}"/>
              </a:ext>
            </a:extLst>
          </p:cNvPr>
          <p:cNvSpPr>
            <a:spLocks noGrp="1" noChangeArrowheads="1"/>
          </p:cNvSpPr>
          <p:nvPr>
            <p:ph type="title"/>
          </p:nvPr>
        </p:nvSpPr>
        <p:spPr/>
        <p:txBody>
          <a:bodyPr/>
          <a:lstStyle/>
          <a:p>
            <a:r>
              <a:rPr lang="hu-HU" altLang="hu-HU" dirty="0" err="1"/>
              <a:t>Fogl</a:t>
            </a:r>
            <a:r>
              <a:rPr lang="hu-HU" altLang="hu-HU" dirty="0"/>
              <a:t>. körében </a:t>
            </a:r>
            <a:r>
              <a:rPr lang="hu-HU" altLang="hu-HU" dirty="0" err="1"/>
              <a:t>elk</a:t>
            </a:r>
            <a:r>
              <a:rPr lang="hu-HU" altLang="hu-HU" dirty="0"/>
              <a:t>. veszélyeztetés. Értelmezendő kérdések</a:t>
            </a:r>
          </a:p>
        </p:txBody>
      </p:sp>
      <p:sp>
        <p:nvSpPr>
          <p:cNvPr id="53251" name="Tartalom helye 2">
            <a:extLst>
              <a:ext uri="{FF2B5EF4-FFF2-40B4-BE49-F238E27FC236}">
                <a16:creationId xmlns:a16="http://schemas.microsoft.com/office/drawing/2014/main" id="{FD724C1A-7BBF-0D3F-E150-7FDFDA47589F}"/>
              </a:ext>
            </a:extLst>
          </p:cNvPr>
          <p:cNvSpPr>
            <a:spLocks noGrp="1" noChangeArrowheads="1"/>
          </p:cNvSpPr>
          <p:nvPr>
            <p:ph idx="1"/>
          </p:nvPr>
        </p:nvSpPr>
        <p:spPr/>
        <p:txBody>
          <a:bodyPr/>
          <a:lstStyle/>
          <a:p>
            <a:r>
              <a:rPr lang="hu-HU" altLang="hu-HU"/>
              <a:t>Bűnösség (először gondatlan!)</a:t>
            </a:r>
          </a:p>
          <a:p>
            <a:r>
              <a:rPr lang="hu-HU" altLang="hu-HU"/>
              <a:t>„foglalkozási szabály”</a:t>
            </a:r>
          </a:p>
          <a:p>
            <a:r>
              <a:rPr lang="hu-HU" altLang="hu-HU"/>
              <a:t>„veszély” – „közvetlen veszély”</a:t>
            </a:r>
          </a:p>
          <a:p>
            <a:r>
              <a:rPr lang="hu-HU" altLang="hu-HU"/>
              <a:t>Tipikus formák: - munkabalesetek,</a:t>
            </a:r>
          </a:p>
          <a:p>
            <a:pPr>
              <a:buFontTx/>
              <a:buNone/>
            </a:pPr>
            <a:r>
              <a:rPr lang="hu-HU" altLang="hu-HU"/>
              <a:t>                             - vadászbalesetek</a:t>
            </a:r>
          </a:p>
          <a:p>
            <a:pPr>
              <a:buFontTx/>
              <a:buNone/>
            </a:pPr>
            <a:r>
              <a:rPr lang="hu-HU" altLang="hu-HU"/>
              <a:t>    Az orvosi „műhibák” kérdései</a:t>
            </a:r>
          </a:p>
          <a:p>
            <a:pPr>
              <a:buFontTx/>
              <a:buNone/>
            </a:pPr>
            <a:r>
              <a:rPr lang="hu-HU" altLang="hu-HU"/>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ím 2">
            <a:extLst>
              <a:ext uri="{FF2B5EF4-FFF2-40B4-BE49-F238E27FC236}">
                <a16:creationId xmlns:a16="http://schemas.microsoft.com/office/drawing/2014/main" id="{29AB50E4-AD27-B19A-2A47-B0C21D31A76C}"/>
              </a:ext>
            </a:extLst>
          </p:cNvPr>
          <p:cNvSpPr>
            <a:spLocks noGrp="1" noChangeArrowheads="1"/>
          </p:cNvSpPr>
          <p:nvPr>
            <p:ph type="title"/>
          </p:nvPr>
        </p:nvSpPr>
        <p:spPr/>
        <p:txBody>
          <a:bodyPr/>
          <a:lstStyle/>
          <a:p>
            <a:r>
              <a:rPr lang="hu-HU" altLang="hu-HU"/>
              <a:t>Foglalkozási szabály, veszély:</a:t>
            </a:r>
          </a:p>
        </p:txBody>
      </p:sp>
      <p:sp>
        <p:nvSpPr>
          <p:cNvPr id="4" name="Tartalom helye 3">
            <a:extLst>
              <a:ext uri="{FF2B5EF4-FFF2-40B4-BE49-F238E27FC236}">
                <a16:creationId xmlns:a16="http://schemas.microsoft.com/office/drawing/2014/main" id="{DC8F166C-EE42-8127-7A0E-92EB5C5D26CC}"/>
              </a:ext>
            </a:extLst>
          </p:cNvPr>
          <p:cNvSpPr>
            <a:spLocks noGrp="1"/>
          </p:cNvSpPr>
          <p:nvPr>
            <p:ph idx="1"/>
          </p:nvPr>
        </p:nvSpPr>
        <p:spPr/>
        <p:txBody>
          <a:bodyPr/>
          <a:lstStyle/>
          <a:p>
            <a:pPr>
              <a:defRPr/>
            </a:pPr>
            <a:r>
              <a:rPr lang="hu-HU" sz="2000" dirty="0"/>
              <a:t>A </a:t>
            </a:r>
            <a:r>
              <a:rPr lang="hu-HU" sz="2000" dirty="0">
                <a:highlight>
                  <a:srgbClr val="000080"/>
                </a:highlight>
              </a:rPr>
              <a:t>„foglalkozási szabály” </a:t>
            </a:r>
            <a:r>
              <a:rPr lang="hu-HU" sz="2000" dirty="0"/>
              <a:t>nem csak a szakképzettséghez kötött, rendszeres munkavégzés körében, hanem bármely olyan akár alkalmi, vagy kedvtelésből folytatott tevékenység körében értékelendő, amelynek végzésére írott vagy íratlan szabályrendszer</a:t>
            </a:r>
          </a:p>
          <a:p>
            <a:pPr marL="0" indent="0">
              <a:buNone/>
              <a:defRPr/>
            </a:pPr>
            <a:r>
              <a:rPr lang="hu-HU" sz="2000" dirty="0"/>
              <a:t>     alakult ki és vált elfogadottá. Elmondható azonban, hogy a</a:t>
            </a:r>
          </a:p>
          <a:p>
            <a:pPr marL="0" indent="0">
              <a:buNone/>
              <a:defRPr/>
            </a:pPr>
            <a:r>
              <a:rPr lang="hu-HU" sz="2000" dirty="0"/>
              <a:t>     foglalkozási szabályok mégis leggyakrabban rögzített írásos formát</a:t>
            </a:r>
          </a:p>
          <a:p>
            <a:pPr marL="0" indent="0">
              <a:buNone/>
              <a:defRPr/>
            </a:pPr>
            <a:r>
              <a:rPr lang="hu-HU" sz="2000" dirty="0"/>
              <a:t>     öltenek, jogszabályokból, vagy a szakma általánosan elfogadott</a:t>
            </a:r>
          </a:p>
          <a:p>
            <a:pPr marL="0" indent="0">
              <a:buNone/>
              <a:defRPr/>
            </a:pPr>
            <a:r>
              <a:rPr lang="hu-HU" sz="2000" dirty="0"/>
              <a:t>     szabályait rögzítő munkaköri leírásokból ismerhetőek meg.</a:t>
            </a:r>
          </a:p>
          <a:p>
            <a:pPr marL="0" indent="0">
              <a:buNone/>
              <a:defRPr/>
            </a:pPr>
            <a:r>
              <a:rPr lang="hu-HU" sz="2000" dirty="0"/>
              <a:t>A </a:t>
            </a:r>
            <a:r>
              <a:rPr lang="hu-HU" sz="2000" dirty="0">
                <a:highlight>
                  <a:srgbClr val="FF00FF"/>
                </a:highlight>
              </a:rPr>
              <a:t>veszély</a:t>
            </a:r>
            <a:r>
              <a:rPr lang="hu-HU" sz="2000" dirty="0"/>
              <a:t> valamilyen sérelem, káros következmény reális bekövetkezésének lehetősége. E lehetőség akkor </a:t>
            </a:r>
            <a:r>
              <a:rPr lang="hu-HU" sz="2000" dirty="0">
                <a:solidFill>
                  <a:srgbClr val="FFFF00"/>
                </a:solidFill>
              </a:rPr>
              <a:t>közvetlen</a:t>
            </a:r>
            <a:r>
              <a:rPr lang="hu-HU" sz="2000" dirty="0"/>
              <a:t>, ha az</a:t>
            </a:r>
          </a:p>
          <a:p>
            <a:pPr marL="0" indent="0">
              <a:buNone/>
              <a:defRPr/>
            </a:pPr>
            <a:r>
              <a:rPr lang="hu-HU" sz="2000" dirty="0"/>
              <a:t>időben és térben </a:t>
            </a:r>
            <a:r>
              <a:rPr lang="hu-HU" sz="2000" dirty="0" err="1"/>
              <a:t>körülhatárolható</a:t>
            </a:r>
            <a:r>
              <a:rPr lang="hu-HU" sz="2000" dirty="0"/>
              <a:t>, meghatározott szituációt, körülményeket, konkrét személyeket érint.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ím 1">
            <a:extLst>
              <a:ext uri="{FF2B5EF4-FFF2-40B4-BE49-F238E27FC236}">
                <a16:creationId xmlns:a16="http://schemas.microsoft.com/office/drawing/2014/main" id="{536FA90D-5BBE-FF97-87B1-CA92ECAF4A10}"/>
              </a:ext>
            </a:extLst>
          </p:cNvPr>
          <p:cNvSpPr>
            <a:spLocks noGrp="1" noChangeArrowheads="1"/>
          </p:cNvSpPr>
          <p:nvPr>
            <p:ph type="title"/>
          </p:nvPr>
        </p:nvSpPr>
        <p:spPr/>
        <p:txBody>
          <a:bodyPr/>
          <a:lstStyle/>
          <a:p>
            <a:r>
              <a:rPr lang="hu-HU" altLang="hu-HU"/>
              <a:t>Minősített esetek</a:t>
            </a:r>
          </a:p>
        </p:txBody>
      </p:sp>
      <p:sp>
        <p:nvSpPr>
          <p:cNvPr id="3" name="Tartalom helye 2">
            <a:extLst>
              <a:ext uri="{FF2B5EF4-FFF2-40B4-BE49-F238E27FC236}">
                <a16:creationId xmlns:a16="http://schemas.microsoft.com/office/drawing/2014/main" id="{334FA31E-E3DE-3209-A957-E025EC9F64C1}"/>
              </a:ext>
            </a:extLst>
          </p:cNvPr>
          <p:cNvSpPr>
            <a:spLocks noGrp="1"/>
          </p:cNvSpPr>
          <p:nvPr>
            <p:ph sz="half" idx="1"/>
          </p:nvPr>
        </p:nvSpPr>
        <p:spPr/>
        <p:txBody>
          <a:bodyPr/>
          <a:lstStyle/>
          <a:p>
            <a:pPr>
              <a:lnSpc>
                <a:spcPct val="107000"/>
              </a:lnSpc>
              <a:buFont typeface="Times New Roman" panose="02020603050405020304" pitchFamily="18" charset="0"/>
              <a:buChar char="-"/>
              <a:defRPr/>
            </a:pPr>
            <a:r>
              <a:rPr lang="hu-HU" dirty="0">
                <a:solidFill>
                  <a:schemeClr val="accent2">
                    <a:lumMod val="75000"/>
                  </a:schemeClr>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maradandó fogyatékosság, súlyos egészségromlás, tömegszerencsétlenség</a:t>
            </a:r>
            <a:r>
              <a:rPr lang="hu-HU" dirty="0">
                <a:latin typeface="Times New Roman" panose="02020603050405020304" pitchFamily="18" charset="0"/>
                <a:ea typeface="Times New Roman" panose="02020603050405020304" pitchFamily="18" charset="0"/>
                <a:cs typeface="Times New Roman" panose="02020603050405020304" pitchFamily="18" charset="0"/>
              </a:rPr>
              <a:t>, </a:t>
            </a:r>
            <a:endParaRPr lang="hu-HU"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buFont typeface="Times New Roman" panose="02020603050405020304" pitchFamily="18" charset="0"/>
              <a:buChar char="-"/>
              <a:defRPr/>
            </a:pPr>
            <a:r>
              <a:rPr lang="hu-HU" dirty="0">
                <a:solidFill>
                  <a:srgbClr val="FF99FF"/>
                </a:solidFill>
                <a:highlight>
                  <a:srgbClr val="0000FF"/>
                </a:highlight>
                <a:latin typeface="Times New Roman" panose="02020603050405020304" pitchFamily="18" charset="0"/>
                <a:ea typeface="Times New Roman" panose="02020603050405020304" pitchFamily="18" charset="0"/>
                <a:cs typeface="Times New Roman" panose="02020603050405020304" pitchFamily="18" charset="0"/>
              </a:rPr>
              <a:t>halál,</a:t>
            </a:r>
            <a:r>
              <a:rPr lang="hu-HU" dirty="0">
                <a:solidFill>
                  <a:srgbClr val="FF99FF"/>
                </a:solidFill>
                <a:highlight>
                  <a:srgbClr val="80008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hu-HU" dirty="0">
              <a:solidFill>
                <a:srgbClr val="FF99FF"/>
              </a:solidFill>
              <a:highlight>
                <a:srgbClr val="80008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Font typeface="Times New Roman" panose="02020603050405020304" pitchFamily="18" charset="0"/>
              <a:buChar char="-"/>
              <a:defRPr/>
            </a:pPr>
            <a:r>
              <a:rPr lang="hu-HU" dirty="0">
                <a:solidFill>
                  <a:srgbClr val="FFFF00"/>
                </a:solidFill>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kettőnél több ember halála, halálos tömegszerencsétlenség</a:t>
            </a:r>
            <a:r>
              <a:rPr lang="hu-H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hu-HU"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defRPr/>
            </a:pPr>
            <a:endParaRPr lang="hu-HU" dirty="0"/>
          </a:p>
        </p:txBody>
      </p:sp>
      <p:sp>
        <p:nvSpPr>
          <p:cNvPr id="56324" name="Tartalom helye 3">
            <a:extLst>
              <a:ext uri="{FF2B5EF4-FFF2-40B4-BE49-F238E27FC236}">
                <a16:creationId xmlns:a16="http://schemas.microsoft.com/office/drawing/2014/main" id="{321AE5DA-5747-A822-1CDF-D02C4E4E77C9}"/>
              </a:ext>
            </a:extLst>
          </p:cNvPr>
          <p:cNvSpPr>
            <a:spLocks noGrp="1" noChangeArrowheads="1"/>
          </p:cNvSpPr>
          <p:nvPr>
            <p:ph sz="half" idx="2"/>
          </p:nvPr>
        </p:nvSpPr>
        <p:spPr/>
        <p:txBody>
          <a:bodyPr/>
          <a:lstStyle/>
          <a:p>
            <a:pPr>
              <a:lnSpc>
                <a:spcPct val="107000"/>
              </a:lnSpc>
              <a:spcAft>
                <a:spcPts val="800"/>
              </a:spcAft>
            </a:pPr>
            <a:r>
              <a:rPr lang="hu-HU" altLang="hu-HU" sz="2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Tömegszerencsétlenség</a:t>
            </a:r>
            <a:r>
              <a:rPr lang="hu-HU" altLang="hu-HU" sz="2000" b="1">
                <a:latin typeface="Times New Roman" panose="02020603050405020304" pitchFamily="18" charset="0"/>
                <a:ea typeface="Calibri" panose="020F0502020204030204" pitchFamily="34" charset="0"/>
                <a:cs typeface="Times New Roman" panose="02020603050405020304" pitchFamily="18" charset="0"/>
              </a:rPr>
              <a:t> </a:t>
            </a:r>
            <a:r>
              <a:rPr lang="hu-HU" altLang="hu-HU" sz="2000">
                <a:latin typeface="Times New Roman" panose="02020603050405020304" pitchFamily="18" charset="0"/>
                <a:ea typeface="Calibri" panose="020F0502020204030204" pitchFamily="34" charset="0"/>
                <a:cs typeface="Times New Roman" panose="02020603050405020304" pitchFamily="18" charset="0"/>
              </a:rPr>
              <a:t>akkor állapítható meg, ha legalább tíz sérült közül legalább egy személy súlyosan megsérül, </a:t>
            </a:r>
            <a:r>
              <a:rPr lang="hu-HU" altLang="hu-HU" sz="2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halálos tömegszerencsétlenség</a:t>
            </a:r>
            <a:r>
              <a:rPr lang="hu-HU" altLang="hu-HU" sz="2000" b="1">
                <a:latin typeface="Times New Roman" panose="02020603050405020304" pitchFamily="18" charset="0"/>
                <a:ea typeface="Calibri" panose="020F0502020204030204" pitchFamily="34" charset="0"/>
                <a:cs typeface="Times New Roman" panose="02020603050405020304" pitchFamily="18" charset="0"/>
              </a:rPr>
              <a:t>ről</a:t>
            </a:r>
            <a:r>
              <a:rPr lang="hu-HU" altLang="hu-HU" sz="2000">
                <a:latin typeface="Times New Roman" panose="02020603050405020304" pitchFamily="18" charset="0"/>
                <a:ea typeface="Calibri" panose="020F0502020204030204" pitchFamily="34" charset="0"/>
                <a:cs typeface="Times New Roman" panose="02020603050405020304" pitchFamily="18" charset="0"/>
              </a:rPr>
              <a:t> pedig akkor van szó, ha legalább tíz sérült legalább egyike halálos sérülést szenvedett.</a:t>
            </a:r>
            <a:endParaRPr lang="hu-HU" altLang="hu-HU"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altLang="hu-HU" sz="2000">
                <a:latin typeface="Times New Roman" panose="02020603050405020304" pitchFamily="18" charset="0"/>
                <a:ea typeface="Calibri" panose="020F0502020204030204" pitchFamily="34" charset="0"/>
                <a:cs typeface="Times New Roman" panose="02020603050405020304" pitchFamily="18" charset="0"/>
              </a:rPr>
              <a:t> </a:t>
            </a:r>
            <a:endParaRPr lang="hu-HU" altLang="hu-HU" sz="2000">
              <a:latin typeface="Calibri" panose="020F0502020204030204" pitchFamily="34" charset="0"/>
              <a:ea typeface="Calibri" panose="020F0502020204030204" pitchFamily="34" charset="0"/>
              <a:cs typeface="Times New Roman" panose="02020603050405020304" pitchFamily="18" charset="0"/>
            </a:endParaRPr>
          </a:p>
          <a:p>
            <a:endParaRPr lang="hu-HU" altLang="hu-HU">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255FFD3E-C5BF-1F53-CEAB-9BDAADA6FAC2}"/>
              </a:ext>
            </a:extLst>
          </p:cNvPr>
          <p:cNvGraphicFramePr>
            <a:graphicFrameLocks noGrp="1"/>
          </p:cNvGraphicFramePr>
          <p:nvPr/>
        </p:nvGraphicFramePr>
        <p:xfrm>
          <a:off x="2279650" y="1989139"/>
          <a:ext cx="7848600" cy="4535487"/>
        </p:xfrm>
        <a:graphic>
          <a:graphicData uri="http://schemas.openxmlformats.org/drawingml/2006/table">
            <a:tbl>
              <a:tblPr firstRow="1" firstCol="1" bandRow="1">
                <a:tableStyleId>{5C22544A-7EE6-4342-B048-85BDC9FD1C3A}</a:tableStyleId>
              </a:tblPr>
              <a:tblGrid>
                <a:gridCol w="2615622">
                  <a:extLst>
                    <a:ext uri="{9D8B030D-6E8A-4147-A177-3AD203B41FA5}">
                      <a16:colId xmlns:a16="http://schemas.microsoft.com/office/drawing/2014/main" val="20000"/>
                    </a:ext>
                  </a:extLst>
                </a:gridCol>
                <a:gridCol w="2616489">
                  <a:extLst>
                    <a:ext uri="{9D8B030D-6E8A-4147-A177-3AD203B41FA5}">
                      <a16:colId xmlns:a16="http://schemas.microsoft.com/office/drawing/2014/main" val="20001"/>
                    </a:ext>
                  </a:extLst>
                </a:gridCol>
                <a:gridCol w="2616489">
                  <a:extLst>
                    <a:ext uri="{9D8B030D-6E8A-4147-A177-3AD203B41FA5}">
                      <a16:colId xmlns:a16="http://schemas.microsoft.com/office/drawing/2014/main" val="20002"/>
                    </a:ext>
                  </a:extLst>
                </a:gridCol>
              </a:tblGrid>
              <a:tr h="347274">
                <a:tc>
                  <a:txBody>
                    <a:bodyPr/>
                    <a:lstStyle/>
                    <a:p>
                      <a:pPr>
                        <a:lnSpc>
                          <a:spcPct val="115000"/>
                        </a:lnSpc>
                        <a:spcAft>
                          <a:spcPts val="800"/>
                        </a:spcAft>
                      </a:pPr>
                      <a:r>
                        <a:rPr lang="hu-HU" sz="1600" kern="100" dirty="0">
                          <a:effectLst/>
                        </a:rPr>
                        <a:t> </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tc>
                  <a:txBody>
                    <a:bodyPr/>
                    <a:lstStyle/>
                    <a:p>
                      <a:pPr>
                        <a:lnSpc>
                          <a:spcPct val="115000"/>
                        </a:lnSpc>
                        <a:spcAft>
                          <a:spcPts val="800"/>
                        </a:spcAft>
                      </a:pPr>
                      <a:r>
                        <a:rPr lang="hu-HU" sz="1600" kern="100" dirty="0">
                          <a:effectLst/>
                        </a:rPr>
                        <a:t>Alapeset</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tc>
                  <a:txBody>
                    <a:bodyPr/>
                    <a:lstStyle/>
                    <a:p>
                      <a:pPr>
                        <a:lnSpc>
                          <a:spcPct val="115000"/>
                        </a:lnSpc>
                        <a:spcAft>
                          <a:spcPts val="800"/>
                        </a:spcAft>
                      </a:pPr>
                      <a:r>
                        <a:rPr lang="hu-HU" sz="1600" kern="100">
                          <a:effectLst/>
                        </a:rPr>
                        <a:t>minősített esetek</a:t>
                      </a:r>
                      <a:endParaRPr lang="hu-HU"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0000"/>
                  </a:ext>
                </a:extLst>
              </a:tr>
              <a:tr h="2367299">
                <a:tc>
                  <a:txBody>
                    <a:bodyPr/>
                    <a:lstStyle/>
                    <a:p>
                      <a:pPr>
                        <a:lnSpc>
                          <a:spcPct val="115000"/>
                        </a:lnSpc>
                        <a:spcAft>
                          <a:spcPts val="800"/>
                        </a:spcAft>
                      </a:pPr>
                      <a:r>
                        <a:rPr lang="hu-HU" sz="1600" kern="100" dirty="0">
                          <a:effectLst/>
                        </a:rPr>
                        <a:t>gondatlan változat (165. § (1) </a:t>
                      </a:r>
                      <a:r>
                        <a:rPr lang="hu-HU" sz="1600" kern="100" dirty="0" err="1">
                          <a:effectLst/>
                        </a:rPr>
                        <a:t>bek</a:t>
                      </a:r>
                      <a:r>
                        <a:rPr lang="hu-HU" sz="1600" kern="100" dirty="0">
                          <a:effectLst/>
                        </a:rPr>
                        <a:t>.)</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tc>
                  <a:txBody>
                    <a:bodyPr/>
                    <a:lstStyle/>
                    <a:p>
                      <a:pPr>
                        <a:lnSpc>
                          <a:spcPct val="115000"/>
                        </a:lnSpc>
                        <a:spcAft>
                          <a:spcPts val="800"/>
                        </a:spcAft>
                      </a:pPr>
                      <a:r>
                        <a:rPr lang="hu-HU" sz="1600" kern="100" dirty="0">
                          <a:effectLst/>
                        </a:rPr>
                        <a:t>a szabályszegésre  szándékosság és gondatlanság, a</a:t>
                      </a:r>
                    </a:p>
                    <a:p>
                      <a:pPr>
                        <a:lnSpc>
                          <a:spcPct val="115000"/>
                        </a:lnSpc>
                        <a:spcAft>
                          <a:spcPts val="800"/>
                        </a:spcAft>
                      </a:pPr>
                      <a:r>
                        <a:rPr lang="hu-HU" sz="1600" kern="100" dirty="0">
                          <a:effectLst/>
                        </a:rPr>
                        <a:t>közvetlen veszélyre vagy sérülésre csak gondatlanság</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tc>
                  <a:txBody>
                    <a:bodyPr/>
                    <a:lstStyle/>
                    <a:p>
                      <a:pPr>
                        <a:lnSpc>
                          <a:spcPct val="115000"/>
                        </a:lnSpc>
                        <a:spcAft>
                          <a:spcPts val="800"/>
                        </a:spcAft>
                      </a:pPr>
                      <a:r>
                        <a:rPr lang="hu-HU" sz="1600" kern="100" dirty="0">
                          <a:effectLst/>
                        </a:rPr>
                        <a:t>a szabályszegésre szándékosság és gondatlanság, a súlyosabb következményekre csak</a:t>
                      </a:r>
                    </a:p>
                    <a:p>
                      <a:pPr>
                        <a:lnSpc>
                          <a:spcPct val="115000"/>
                        </a:lnSpc>
                        <a:spcAft>
                          <a:spcPts val="800"/>
                        </a:spcAft>
                      </a:pPr>
                      <a:r>
                        <a:rPr lang="hu-HU" sz="1600" kern="100" dirty="0">
                          <a:effectLst/>
                        </a:rPr>
                        <a:t>gondatlanság terjedhet ki.</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0001"/>
                  </a:ext>
                </a:extLst>
              </a:tr>
              <a:tr h="1820914">
                <a:tc>
                  <a:txBody>
                    <a:bodyPr/>
                    <a:lstStyle/>
                    <a:p>
                      <a:pPr>
                        <a:lnSpc>
                          <a:spcPct val="115000"/>
                        </a:lnSpc>
                        <a:spcAft>
                          <a:spcPts val="800"/>
                        </a:spcAft>
                      </a:pPr>
                      <a:r>
                        <a:rPr lang="hu-HU" sz="1600" kern="100">
                          <a:effectLst/>
                        </a:rPr>
                        <a:t>szándékos változat</a:t>
                      </a:r>
                    </a:p>
                    <a:p>
                      <a:pPr>
                        <a:lnSpc>
                          <a:spcPct val="115000"/>
                        </a:lnSpc>
                        <a:spcAft>
                          <a:spcPts val="800"/>
                        </a:spcAft>
                      </a:pPr>
                      <a:r>
                        <a:rPr lang="hu-HU" sz="1600" kern="100">
                          <a:effectLst/>
                        </a:rPr>
                        <a:t>165. § (3) bek.)</a:t>
                      </a:r>
                      <a:endParaRPr lang="hu-HU"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tc>
                  <a:txBody>
                    <a:bodyPr/>
                    <a:lstStyle/>
                    <a:p>
                      <a:pPr>
                        <a:lnSpc>
                          <a:spcPct val="115000"/>
                        </a:lnSpc>
                        <a:spcAft>
                          <a:spcPts val="800"/>
                        </a:spcAft>
                      </a:pPr>
                      <a:r>
                        <a:rPr lang="hu-HU" sz="1600" kern="100" dirty="0">
                          <a:effectLst/>
                        </a:rPr>
                        <a:t>szándékos  a szabályszegés és szándékos a veszélyhelyzet</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tc>
                  <a:txBody>
                    <a:bodyPr/>
                    <a:lstStyle/>
                    <a:p>
                      <a:pPr>
                        <a:lnSpc>
                          <a:spcPct val="115000"/>
                        </a:lnSpc>
                        <a:spcAft>
                          <a:spcPts val="800"/>
                        </a:spcAft>
                      </a:pPr>
                      <a:r>
                        <a:rPr lang="hu-HU" sz="1600" kern="100" dirty="0">
                          <a:effectLst/>
                        </a:rPr>
                        <a:t>a szabályszegésre szándékosság, a következményekre kizárólag gondatlanság terjedhet ki.</a:t>
                      </a:r>
                      <a:endParaRPr lang="hu-HU"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0002"/>
                  </a:ext>
                </a:extLst>
              </a:tr>
            </a:tbl>
          </a:graphicData>
        </a:graphic>
      </p:graphicFrame>
      <p:sp>
        <p:nvSpPr>
          <p:cNvPr id="58388" name="Cím 3">
            <a:extLst>
              <a:ext uri="{FF2B5EF4-FFF2-40B4-BE49-F238E27FC236}">
                <a16:creationId xmlns:a16="http://schemas.microsoft.com/office/drawing/2014/main" id="{259A9459-0491-B239-E6DA-1FF627C4A921}"/>
              </a:ext>
            </a:extLst>
          </p:cNvPr>
          <p:cNvSpPr>
            <a:spLocks noGrp="1" noChangeArrowheads="1"/>
          </p:cNvSpPr>
          <p:nvPr>
            <p:ph type="title"/>
          </p:nvPr>
        </p:nvSpPr>
        <p:spPr/>
        <p:txBody>
          <a:bodyPr/>
          <a:lstStyle/>
          <a:p>
            <a:r>
              <a:rPr lang="hu-HU" altLang="hu-HU" sz="4000"/>
              <a:t>A bűnösség (41. számú BKv- „limitált veszélyeztetési szándék”)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F6081B5-101A-2D8B-81DC-FFD323AC590D}"/>
              </a:ext>
            </a:extLst>
          </p:cNvPr>
          <p:cNvSpPr>
            <a:spLocks noGrp="1" noChangeArrowheads="1"/>
          </p:cNvSpPr>
          <p:nvPr>
            <p:ph type="title"/>
          </p:nvPr>
        </p:nvSpPr>
        <p:spPr/>
        <p:txBody>
          <a:bodyPr/>
          <a:lstStyle/>
          <a:p>
            <a:r>
              <a:rPr lang="hu-HU" altLang="hu-HU"/>
              <a:t>Követelmény </a:t>
            </a:r>
          </a:p>
        </p:txBody>
      </p:sp>
      <p:sp>
        <p:nvSpPr>
          <p:cNvPr id="3075" name="Rectangle 4">
            <a:extLst>
              <a:ext uri="{FF2B5EF4-FFF2-40B4-BE49-F238E27FC236}">
                <a16:creationId xmlns:a16="http://schemas.microsoft.com/office/drawing/2014/main" id="{04E86FF1-2C7D-7F29-2D04-C83AD2554BF3}"/>
              </a:ext>
            </a:extLst>
          </p:cNvPr>
          <p:cNvSpPr>
            <a:spLocks noGrp="1" noChangeArrowheads="1"/>
          </p:cNvSpPr>
          <p:nvPr>
            <p:ph type="body" sz="half" idx="1"/>
          </p:nvPr>
        </p:nvSpPr>
        <p:spPr>
          <a:xfrm>
            <a:off x="1524000" y="1628776"/>
            <a:ext cx="3924300" cy="4525963"/>
          </a:xfrm>
        </p:spPr>
        <p:txBody>
          <a:bodyPr/>
          <a:lstStyle/>
          <a:p>
            <a:r>
              <a:rPr lang="hu-HU" altLang="hu-HU" dirty="0" err="1"/>
              <a:t>Btk</a:t>
            </a:r>
            <a:endParaRPr lang="hu-HU" altLang="hu-HU" dirty="0"/>
          </a:p>
          <a:p>
            <a:pPr>
              <a:buFontTx/>
              <a:buNone/>
            </a:pPr>
            <a:r>
              <a:rPr lang="hu-HU" altLang="hu-HU" dirty="0"/>
              <a:t>(2012. évi C. tv.)</a:t>
            </a:r>
          </a:p>
          <a:p>
            <a:pPr>
              <a:buFontTx/>
              <a:buNone/>
            </a:pPr>
            <a:endParaRPr lang="hu-HU" altLang="hu-HU" dirty="0"/>
          </a:p>
          <a:p>
            <a:pPr>
              <a:buFontTx/>
              <a:buNone/>
            </a:pPr>
            <a:r>
              <a:rPr lang="hu-HU" altLang="hu-HU" sz="1600" dirty="0"/>
              <a:t>Ügyeljünk a </a:t>
            </a:r>
            <a:r>
              <a:rPr lang="hu-HU" altLang="hu-HU" sz="1600" dirty="0" err="1"/>
              <a:t>hatályosságra</a:t>
            </a:r>
            <a:r>
              <a:rPr lang="hu-HU" altLang="hu-HU" sz="1600" dirty="0"/>
              <a:t>, 2024 előtti anyagot ne használjanak !</a:t>
            </a:r>
          </a:p>
          <a:p>
            <a:pPr>
              <a:buFontTx/>
              <a:buNone/>
            </a:pPr>
            <a:r>
              <a:rPr lang="hu-HU" altLang="hu-HU" sz="1600" dirty="0"/>
              <a:t>A hatályos szabályokat – a sűrű változásokra figyelemmel – az előadások tartalmazzák!</a:t>
            </a:r>
          </a:p>
          <a:p>
            <a:pPr>
              <a:buFontTx/>
              <a:buNone/>
            </a:pPr>
            <a:endParaRPr lang="hu-HU" altLang="hu-HU" sz="1600" dirty="0"/>
          </a:p>
        </p:txBody>
      </p:sp>
      <p:pic>
        <p:nvPicPr>
          <p:cNvPr id="3076" name="Picture 5">
            <a:extLst>
              <a:ext uri="{FF2B5EF4-FFF2-40B4-BE49-F238E27FC236}">
                <a16:creationId xmlns:a16="http://schemas.microsoft.com/office/drawing/2014/main" id="{556AC449-D14A-7D32-83AC-7D69CF8A38A9}"/>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7972426" y="2781300"/>
            <a:ext cx="2695575" cy="3600450"/>
          </a:xfrm>
        </p:spPr>
      </p:pic>
      <p:pic>
        <p:nvPicPr>
          <p:cNvPr id="3077" name="Picture 7" descr="http://patrocinium.hu/wp-content/uploads/2016/11/Btk.jpg">
            <a:extLst>
              <a:ext uri="{FF2B5EF4-FFF2-40B4-BE49-F238E27FC236}">
                <a16:creationId xmlns:a16="http://schemas.microsoft.com/office/drawing/2014/main" id="{95E1E8E4-64EB-CE13-32F8-53A88878B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1125539"/>
            <a:ext cx="321151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DE47BDE-0F67-1C1C-7ABA-5C26CE967E5F}"/>
              </a:ext>
            </a:extLst>
          </p:cNvPr>
          <p:cNvSpPr>
            <a:spLocks noGrp="1" noChangeArrowheads="1"/>
          </p:cNvSpPr>
          <p:nvPr>
            <p:ph type="title"/>
          </p:nvPr>
        </p:nvSpPr>
        <p:spPr/>
        <p:txBody>
          <a:bodyPr/>
          <a:lstStyle/>
          <a:p>
            <a:pPr eaLnBrk="1" hangingPunct="1"/>
            <a:r>
              <a:rPr lang="hu-HU" altLang="hu-HU" sz="4000"/>
              <a:t>Gondozási kötelezettség elmulasztása</a:t>
            </a:r>
          </a:p>
        </p:txBody>
      </p:sp>
      <p:sp>
        <p:nvSpPr>
          <p:cNvPr id="63491" name="Rectangle 3">
            <a:extLst>
              <a:ext uri="{FF2B5EF4-FFF2-40B4-BE49-F238E27FC236}">
                <a16:creationId xmlns:a16="http://schemas.microsoft.com/office/drawing/2014/main" id="{4F9A4DBC-07C0-965C-DAEB-581588E0E4D9}"/>
              </a:ext>
            </a:extLst>
          </p:cNvPr>
          <p:cNvSpPr>
            <a:spLocks noGrp="1" noChangeArrowheads="1"/>
          </p:cNvSpPr>
          <p:nvPr>
            <p:ph type="body" idx="1"/>
          </p:nvPr>
        </p:nvSpPr>
        <p:spPr/>
        <p:txBody>
          <a:bodyPr/>
          <a:lstStyle/>
          <a:p>
            <a:pPr eaLnBrk="1" hangingPunct="1">
              <a:lnSpc>
                <a:spcPct val="90000"/>
              </a:lnSpc>
              <a:buFontTx/>
              <a:buNone/>
            </a:pPr>
            <a:endParaRPr lang="hu-HU" altLang="hu-HU"/>
          </a:p>
          <a:p>
            <a:pPr eaLnBrk="1" hangingPunct="1">
              <a:lnSpc>
                <a:spcPct val="90000"/>
              </a:lnSpc>
              <a:buFontTx/>
              <a:buNone/>
            </a:pPr>
            <a:r>
              <a:rPr lang="hu-HU" altLang="hu-HU" b="1"/>
              <a:t>  167. § </a:t>
            </a:r>
            <a:r>
              <a:rPr lang="hu-HU" altLang="hu-HU"/>
              <a:t>Aki állapotánál vagy idős koránál fogva önmagáról gondoskodni nem tudó személlyel szemben gondozási kötelezettségét nem teljesíti ,és ezáltal a gondozásra szoruló életét, testi épségét vagy egészségét veszélyezteti, bűntett miatt három évig terjedő szabadságvesztéssel büntetendő.</a:t>
            </a:r>
          </a:p>
          <a:p>
            <a:pPr eaLnBrk="1" hangingPunct="1">
              <a:lnSpc>
                <a:spcPct val="90000"/>
              </a:lnSpc>
            </a:pPr>
            <a:endParaRPr lang="hu-HU" altLang="hu-HU"/>
          </a:p>
          <a:p>
            <a:pPr eaLnBrk="1" hangingPunct="1">
              <a:lnSpc>
                <a:spcPct val="90000"/>
              </a:lnSpc>
            </a:pPr>
            <a:endParaRPr lang="hu-HU" altLang="hu-H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0AE877-55E4-0B7E-AE94-B3EC460807FE}"/>
              </a:ext>
            </a:extLst>
          </p:cNvPr>
          <p:cNvSpPr>
            <a:spLocks noGrp="1"/>
          </p:cNvSpPr>
          <p:nvPr>
            <p:ph type="title" idx="4294967295"/>
          </p:nvPr>
        </p:nvSpPr>
        <p:spPr/>
        <p:txBody>
          <a:bodyPr/>
          <a:lstStyle/>
          <a:p>
            <a:pPr eaLnBrk="1" hangingPunct="1"/>
            <a:r>
              <a:rPr lang="hu-HU" altLang="hu-HU" sz="4600">
                <a:latin typeface="Arial" panose="020B0604020202020204" pitchFamily="34" charset="0"/>
              </a:rPr>
              <a:t>Kábítószerrel kapcsolatos bűncselekmények</a:t>
            </a:r>
          </a:p>
        </p:txBody>
      </p:sp>
      <p:sp>
        <p:nvSpPr>
          <p:cNvPr id="6147" name="Rectangle 3">
            <a:extLst>
              <a:ext uri="{FF2B5EF4-FFF2-40B4-BE49-F238E27FC236}">
                <a16:creationId xmlns:a16="http://schemas.microsoft.com/office/drawing/2014/main" id="{D93B0C5D-5345-643B-CDE5-B96B481F997B}"/>
              </a:ext>
            </a:extLst>
          </p:cNvPr>
          <p:cNvSpPr>
            <a:spLocks noGrp="1"/>
          </p:cNvSpPr>
          <p:nvPr>
            <p:ph type="body" idx="4294967295"/>
          </p:nvPr>
        </p:nvSpPr>
        <p:spPr/>
        <p:txBody>
          <a:bodyPr/>
          <a:lstStyle/>
          <a:p>
            <a:pPr eaLnBrk="1" hangingPunct="1"/>
            <a:endParaRPr lang="hu-HU" altLang="hu-HU">
              <a:latin typeface="Arial" panose="020B0604020202020204" pitchFamily="34" charset="0"/>
            </a:endParaRPr>
          </a:p>
          <a:p>
            <a:pPr eaLnBrk="1" hangingPunct="1"/>
            <a:endParaRPr lang="hu-HU" altLang="hu-HU">
              <a:latin typeface="Arial" panose="020B0604020202020204" pitchFamily="34" charset="0"/>
            </a:endParaRPr>
          </a:p>
          <a:p>
            <a:pPr eaLnBrk="1" hangingPunct="1"/>
            <a:r>
              <a:rPr lang="hu-HU" altLang="hu-HU">
                <a:latin typeface="Arial" panose="020B0604020202020204" pitchFamily="34" charset="0"/>
              </a:rPr>
              <a:t>Előzmények, kriminológiai és szabályozási kérdések,</a:t>
            </a:r>
          </a:p>
          <a:p>
            <a:pPr eaLnBrk="1" hangingPunct="1"/>
            <a:r>
              <a:rPr lang="hu-HU" altLang="hu-HU">
                <a:latin typeface="Arial" panose="020B0604020202020204" pitchFamily="34" charset="0"/>
              </a:rPr>
              <a:t>A 2012. évi C. tv. szerkezete és álláspontja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74085401-7CA3-134D-FC1F-110407CED675}"/>
              </a:ext>
            </a:extLst>
          </p:cNvPr>
          <p:cNvSpPr>
            <a:spLocks noGrp="1"/>
          </p:cNvSpPr>
          <p:nvPr>
            <p:ph type="title" sz="quarter" idx="4294967295"/>
          </p:nvPr>
        </p:nvSpPr>
        <p:spPr/>
        <p:txBody>
          <a:bodyPr/>
          <a:lstStyle/>
          <a:p>
            <a:pPr algn="ctr" eaLnBrk="1" hangingPunct="1"/>
            <a:r>
              <a:rPr lang="hu-HU" altLang="hu-HU" sz="4600">
                <a:latin typeface="Arial" panose="020B0604020202020204" pitchFamily="34" charset="0"/>
              </a:rPr>
              <a:t>Kábítószerfajták hatásmechanizmus szerint</a:t>
            </a:r>
          </a:p>
        </p:txBody>
      </p:sp>
      <p:sp>
        <p:nvSpPr>
          <p:cNvPr id="14339" name="Rectangle 5">
            <a:extLst>
              <a:ext uri="{FF2B5EF4-FFF2-40B4-BE49-F238E27FC236}">
                <a16:creationId xmlns:a16="http://schemas.microsoft.com/office/drawing/2014/main" id="{5B7AA6E0-F9BE-8F52-F4DA-579E738C1067}"/>
              </a:ext>
            </a:extLst>
          </p:cNvPr>
          <p:cNvSpPr>
            <a:spLocks noGrp="1"/>
          </p:cNvSpPr>
          <p:nvPr>
            <p:ph sz="quarter" idx="4294967295"/>
          </p:nvPr>
        </p:nvSpPr>
        <p:spPr>
          <a:xfrm>
            <a:off x="1981200" y="1935164"/>
            <a:ext cx="4038600" cy="2117725"/>
          </a:xfrm>
        </p:spPr>
        <p:txBody>
          <a:bodyPr/>
          <a:lstStyle/>
          <a:p>
            <a:pPr eaLnBrk="1" hangingPunct="1"/>
            <a:r>
              <a:rPr lang="hu-HU" altLang="hu-HU" sz="2800" b="1">
                <a:latin typeface="Arial" panose="020B0604020202020204" pitchFamily="34" charset="0"/>
              </a:rPr>
              <a:t>OPIÁTOK</a:t>
            </a:r>
          </a:p>
          <a:p>
            <a:pPr eaLnBrk="1" hangingPunct="1">
              <a:buFont typeface="Wingdings 2" panose="05020102010507070707" pitchFamily="18" charset="2"/>
              <a:buNone/>
            </a:pPr>
            <a:r>
              <a:rPr lang="hu-HU" altLang="hu-HU" sz="2800">
                <a:latin typeface="Arial" panose="020B0604020202020204" pitchFamily="34" charset="0"/>
              </a:rPr>
              <a:t>(szorongásoldók)</a:t>
            </a:r>
          </a:p>
          <a:p>
            <a:pPr eaLnBrk="1" hangingPunct="1">
              <a:buFont typeface="Wingdings 2" panose="05020102010507070707" pitchFamily="18" charset="2"/>
              <a:buNone/>
            </a:pPr>
            <a:r>
              <a:rPr lang="hu-HU" altLang="hu-HU" sz="2800">
                <a:latin typeface="Arial" panose="020B0604020202020204" pitchFamily="34" charset="0"/>
              </a:rPr>
              <a:t>morfin, metadon, máktea, heroin)</a:t>
            </a:r>
          </a:p>
        </p:txBody>
      </p:sp>
      <p:sp>
        <p:nvSpPr>
          <p:cNvPr id="14340" name="Rectangle 6">
            <a:extLst>
              <a:ext uri="{FF2B5EF4-FFF2-40B4-BE49-F238E27FC236}">
                <a16:creationId xmlns:a16="http://schemas.microsoft.com/office/drawing/2014/main" id="{4A8F4DF4-1E75-391C-DB65-78FD9F4DF5C1}"/>
              </a:ext>
            </a:extLst>
          </p:cNvPr>
          <p:cNvSpPr>
            <a:spLocks noGrp="1"/>
          </p:cNvSpPr>
          <p:nvPr>
            <p:ph sz="quarter" idx="4294967295"/>
          </p:nvPr>
        </p:nvSpPr>
        <p:spPr>
          <a:xfrm>
            <a:off x="6172200" y="1935164"/>
            <a:ext cx="4038600" cy="2117725"/>
          </a:xfrm>
        </p:spPr>
        <p:txBody>
          <a:bodyPr/>
          <a:lstStyle/>
          <a:p>
            <a:pPr eaLnBrk="1" hangingPunct="1"/>
            <a:r>
              <a:rPr lang="hu-HU" altLang="hu-HU" sz="2800" b="1">
                <a:latin typeface="Arial" panose="020B0604020202020204" pitchFamily="34" charset="0"/>
              </a:rPr>
              <a:t>DEPRESSZÁNSOK</a:t>
            </a:r>
          </a:p>
          <a:p>
            <a:pPr eaLnBrk="1" hangingPunct="1">
              <a:buFont typeface="Wingdings 2" panose="05020102010507070707" pitchFamily="18" charset="2"/>
              <a:buNone/>
            </a:pPr>
            <a:r>
              <a:rPr lang="hu-HU" altLang="hu-HU" sz="2800">
                <a:latin typeface="Arial" panose="020B0604020202020204" pitchFamily="34" charset="0"/>
              </a:rPr>
              <a:t>(nyugtatók)</a:t>
            </a:r>
          </a:p>
          <a:p>
            <a:pPr eaLnBrk="1" hangingPunct="1">
              <a:buFont typeface="Wingdings 2" panose="05020102010507070707" pitchFamily="18" charset="2"/>
              <a:buNone/>
            </a:pPr>
            <a:r>
              <a:rPr lang="hu-HU" altLang="hu-HU" sz="2800">
                <a:latin typeface="Arial" panose="020B0604020202020204" pitchFamily="34" charset="0"/>
              </a:rPr>
              <a:t> altatók, alkohol</a:t>
            </a:r>
          </a:p>
        </p:txBody>
      </p:sp>
      <p:sp>
        <p:nvSpPr>
          <p:cNvPr id="14341" name="Rectangle 7">
            <a:extLst>
              <a:ext uri="{FF2B5EF4-FFF2-40B4-BE49-F238E27FC236}">
                <a16:creationId xmlns:a16="http://schemas.microsoft.com/office/drawing/2014/main" id="{387D7B78-5027-EF85-C73A-6112E5F6BF13}"/>
              </a:ext>
            </a:extLst>
          </p:cNvPr>
          <p:cNvSpPr>
            <a:spLocks noGrp="1"/>
          </p:cNvSpPr>
          <p:nvPr>
            <p:ph sz="quarter" idx="4294967295"/>
          </p:nvPr>
        </p:nvSpPr>
        <p:spPr>
          <a:xfrm>
            <a:off x="1981200" y="4205288"/>
            <a:ext cx="4038600" cy="2119312"/>
          </a:xfrm>
        </p:spPr>
        <p:txBody>
          <a:bodyPr/>
          <a:lstStyle/>
          <a:p>
            <a:pPr eaLnBrk="1" hangingPunct="1"/>
            <a:r>
              <a:rPr lang="hu-HU" altLang="hu-HU" sz="2800" b="1">
                <a:latin typeface="Arial" panose="020B0604020202020204" pitchFamily="34" charset="0"/>
              </a:rPr>
              <a:t>STIMULÁNSOK</a:t>
            </a:r>
          </a:p>
          <a:p>
            <a:pPr eaLnBrk="1" hangingPunct="1">
              <a:buFont typeface="Wingdings 2" panose="05020102010507070707" pitchFamily="18" charset="2"/>
              <a:buNone/>
            </a:pPr>
            <a:r>
              <a:rPr lang="hu-HU" altLang="hu-HU" sz="2800">
                <a:latin typeface="Arial" panose="020B0604020202020204" pitchFamily="34" charset="0"/>
              </a:rPr>
              <a:t>(serkentők)</a:t>
            </a:r>
          </a:p>
          <a:p>
            <a:pPr eaLnBrk="1" hangingPunct="1">
              <a:buFont typeface="Wingdings 2" panose="05020102010507070707" pitchFamily="18" charset="2"/>
              <a:buNone/>
            </a:pPr>
            <a:r>
              <a:rPr lang="hu-HU" altLang="hu-HU" sz="2800">
                <a:latin typeface="Arial" panose="020B0604020202020204" pitchFamily="34" charset="0"/>
              </a:rPr>
              <a:t>Speed, amfetamin, kokain, nikotin, koffein</a:t>
            </a:r>
          </a:p>
        </p:txBody>
      </p:sp>
      <p:sp>
        <p:nvSpPr>
          <p:cNvPr id="14342" name="Rectangle 8">
            <a:extLst>
              <a:ext uri="{FF2B5EF4-FFF2-40B4-BE49-F238E27FC236}">
                <a16:creationId xmlns:a16="http://schemas.microsoft.com/office/drawing/2014/main" id="{14A10B6E-BA47-CA3A-4C0F-8930C1B3F142}"/>
              </a:ext>
            </a:extLst>
          </p:cNvPr>
          <p:cNvSpPr>
            <a:spLocks noGrp="1"/>
          </p:cNvSpPr>
          <p:nvPr>
            <p:ph sz="quarter" idx="4294967295"/>
          </p:nvPr>
        </p:nvSpPr>
        <p:spPr>
          <a:xfrm>
            <a:off x="6172200" y="4205288"/>
            <a:ext cx="4038600" cy="2652712"/>
          </a:xfrm>
        </p:spPr>
        <p:txBody>
          <a:bodyPr/>
          <a:lstStyle/>
          <a:p>
            <a:pPr eaLnBrk="1" hangingPunct="1"/>
            <a:r>
              <a:rPr lang="hu-HU" altLang="hu-HU" sz="2800" b="1">
                <a:latin typeface="Arial" panose="020B0604020202020204" pitchFamily="34" charset="0"/>
              </a:rPr>
              <a:t>HALLUCINOGÉNEK</a:t>
            </a:r>
          </a:p>
          <a:p>
            <a:pPr eaLnBrk="1" hangingPunct="1">
              <a:buFont typeface="Wingdings 2" panose="05020102010507070707" pitchFamily="18" charset="2"/>
              <a:buNone/>
            </a:pPr>
            <a:r>
              <a:rPr lang="hu-HU" altLang="hu-HU" sz="2800">
                <a:latin typeface="Arial" panose="020B0604020202020204" pitchFamily="34" charset="0"/>
              </a:rPr>
              <a:t>(tudattágítók)</a:t>
            </a:r>
          </a:p>
          <a:p>
            <a:pPr eaLnBrk="1" hangingPunct="1">
              <a:buFont typeface="Wingdings 2" panose="05020102010507070707" pitchFamily="18" charset="2"/>
              <a:buNone/>
            </a:pPr>
            <a:r>
              <a:rPr lang="hu-HU" altLang="hu-HU" sz="2800">
                <a:latin typeface="Arial" panose="020B0604020202020204" pitchFamily="34" charset="0"/>
              </a:rPr>
              <a:t>Marihuana (kender)</a:t>
            </a:r>
          </a:p>
          <a:p>
            <a:pPr eaLnBrk="1" hangingPunct="1">
              <a:buFont typeface="Wingdings 2" panose="05020102010507070707" pitchFamily="18" charset="2"/>
              <a:buNone/>
            </a:pPr>
            <a:r>
              <a:rPr lang="hu-HU" altLang="hu-HU" sz="2800">
                <a:latin typeface="Arial" panose="020B0604020202020204" pitchFamily="34" charset="0"/>
              </a:rPr>
              <a:t>LSD, extasy, hasis,</a:t>
            </a:r>
          </a:p>
          <a:p>
            <a:pPr eaLnBrk="1" hangingPunct="1">
              <a:buFont typeface="Wingdings 2" panose="05020102010507070707" pitchFamily="18" charset="2"/>
              <a:buNone/>
            </a:pPr>
            <a:r>
              <a:rPr lang="hu-HU" altLang="hu-HU" sz="2800">
                <a:latin typeface="Arial" panose="020B0604020202020204" pitchFamily="34" charset="0"/>
              </a:rPr>
              <a:t>varázsgombák</a:t>
            </a:r>
          </a:p>
          <a:p>
            <a:pPr eaLnBrk="1" hangingPunct="1">
              <a:buFont typeface="Wingdings 2" panose="05020102010507070707" pitchFamily="18" charset="2"/>
              <a:buNone/>
            </a:pPr>
            <a:endParaRPr lang="hu-HU" altLang="hu-HU" sz="2800">
              <a:latin typeface="Arial" panose="020B0604020202020204" pitchFamily="34" charset="0"/>
            </a:endParaRPr>
          </a:p>
          <a:p>
            <a:pPr eaLnBrk="1" hangingPunct="1">
              <a:buFont typeface="Wingdings 2" panose="05020102010507070707" pitchFamily="18" charset="2"/>
              <a:buNone/>
            </a:pPr>
            <a:r>
              <a:rPr lang="hu-HU" altLang="hu-HU" sz="2800">
                <a:latin typeface="Arial" panose="020B0604020202020204" pitchFamily="34" charset="0"/>
              </a:rPr>
              <a:t>v</a:t>
            </a:r>
          </a:p>
          <a:p>
            <a:pPr eaLnBrk="1" hangingPunct="1"/>
            <a:endParaRPr lang="hu-HU" altLang="hu-HU" sz="2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0C26D9A-E451-CF8E-B6AA-413FC0A2F10D}"/>
              </a:ext>
            </a:extLst>
          </p:cNvPr>
          <p:cNvSpPr>
            <a:spLocks noGrp="1"/>
          </p:cNvSpPr>
          <p:nvPr>
            <p:ph type="title" idx="4294967295"/>
          </p:nvPr>
        </p:nvSpPr>
        <p:spPr/>
        <p:txBody>
          <a:bodyPr/>
          <a:lstStyle/>
          <a:p>
            <a:pPr eaLnBrk="1" hangingPunct="1"/>
            <a:r>
              <a:rPr lang="hu-HU" altLang="hu-HU"/>
              <a:t>A tényállások</a:t>
            </a:r>
          </a:p>
        </p:txBody>
      </p:sp>
      <p:sp>
        <p:nvSpPr>
          <p:cNvPr id="32771" name="Rectangle 3">
            <a:extLst>
              <a:ext uri="{FF2B5EF4-FFF2-40B4-BE49-F238E27FC236}">
                <a16:creationId xmlns:a16="http://schemas.microsoft.com/office/drawing/2014/main" id="{E10E773D-E13C-F581-2A25-2CB00D9677A0}"/>
              </a:ext>
            </a:extLst>
          </p:cNvPr>
          <p:cNvSpPr>
            <a:spLocks noGrp="1"/>
          </p:cNvSpPr>
          <p:nvPr>
            <p:ph type="body" idx="4294967295"/>
          </p:nvPr>
        </p:nvSpPr>
        <p:spPr/>
        <p:txBody>
          <a:bodyPr/>
          <a:lstStyle/>
          <a:p>
            <a:pPr eaLnBrk="1" hangingPunct="1">
              <a:buFont typeface="Wingdings 2" panose="05020102010507070707" pitchFamily="18" charset="2"/>
              <a:buNone/>
            </a:pPr>
            <a:r>
              <a:rPr lang="hu-HU" altLang="hu-HU" sz="2000"/>
              <a:t>-  176. §      -  </a:t>
            </a:r>
            <a:r>
              <a:rPr lang="hu-HU" altLang="hu-HU" sz="2000">
                <a:solidFill>
                  <a:srgbClr val="FF0000"/>
                </a:solidFill>
              </a:rPr>
              <a:t>kereskedés </a:t>
            </a:r>
            <a:r>
              <a:rPr lang="hu-HU" altLang="hu-HU" sz="2000"/>
              <a:t>(kínál,  átad, forgalmaz, kereskedik)</a:t>
            </a:r>
          </a:p>
          <a:p>
            <a:pPr eaLnBrk="1" hangingPunct="1">
              <a:buFontTx/>
              <a:buChar char="-"/>
            </a:pPr>
            <a:r>
              <a:rPr lang="hu-HU" altLang="hu-HU" sz="2000"/>
              <a:t>177. §      - </a:t>
            </a:r>
            <a:r>
              <a:rPr lang="hu-HU" altLang="hu-HU" sz="2000">
                <a:solidFill>
                  <a:srgbClr val="FF0000"/>
                </a:solidFill>
              </a:rPr>
              <a:t>kereskedés</a:t>
            </a:r>
            <a:r>
              <a:rPr lang="hu-HU" altLang="hu-HU" sz="2000"/>
              <a:t>  18 éven aluli részére vagy</a:t>
            </a:r>
          </a:p>
          <a:p>
            <a:pPr eaLnBrk="1" hangingPunct="1">
              <a:buFontTx/>
              <a:buNone/>
            </a:pPr>
            <a:r>
              <a:rPr lang="hu-HU" altLang="hu-HU" sz="2000"/>
              <a:t>                      közreműködésével</a:t>
            </a:r>
          </a:p>
          <a:p>
            <a:pPr eaLnBrk="1" hangingPunct="1">
              <a:buFontTx/>
              <a:buChar char="-"/>
            </a:pPr>
            <a:r>
              <a:rPr lang="hu-HU" altLang="hu-HU" sz="2000"/>
              <a:t>178.  §     -  </a:t>
            </a:r>
            <a:r>
              <a:rPr lang="hu-HU" altLang="hu-HU" sz="2000">
                <a:solidFill>
                  <a:srgbClr val="002060"/>
                </a:solidFill>
              </a:rPr>
              <a:t>birtoklás</a:t>
            </a:r>
            <a:r>
              <a:rPr lang="hu-HU" altLang="hu-HU" sz="2000"/>
              <a:t> (termesztés, előállítás, tartás, </a:t>
            </a:r>
          </a:p>
          <a:p>
            <a:pPr eaLnBrk="1" hangingPunct="1">
              <a:buFontTx/>
              <a:buNone/>
            </a:pPr>
            <a:r>
              <a:rPr lang="hu-HU" altLang="hu-HU" sz="2000"/>
              <a:t>                       behozatal, kivitel, átvitel + (enyhébben) fogyasztás)</a:t>
            </a:r>
          </a:p>
          <a:p>
            <a:pPr eaLnBrk="1" hangingPunct="1">
              <a:buFontTx/>
              <a:buChar char="-"/>
            </a:pPr>
            <a:r>
              <a:rPr lang="hu-HU" altLang="hu-HU" sz="2000"/>
              <a:t>179. §     –  </a:t>
            </a:r>
            <a:r>
              <a:rPr lang="hu-HU" altLang="hu-HU" sz="2000">
                <a:solidFill>
                  <a:srgbClr val="002060"/>
                </a:solidFill>
              </a:rPr>
              <a:t>birtoklás</a:t>
            </a:r>
            <a:r>
              <a:rPr lang="hu-HU" altLang="hu-HU" sz="2000"/>
              <a:t> 18 éven aluli felhasználásával</a:t>
            </a:r>
          </a:p>
          <a:p>
            <a:pPr eaLnBrk="1" hangingPunct="1">
              <a:buFontTx/>
              <a:buChar char="-"/>
            </a:pPr>
            <a:r>
              <a:rPr lang="hu-HU" altLang="hu-HU" sz="2000"/>
              <a:t>180. §      - büntethetőséget kizáró ok (csekély+saját – egyszer/2 év)</a:t>
            </a:r>
          </a:p>
          <a:p>
            <a:pPr eaLnBrk="1" hangingPunct="1">
              <a:buFontTx/>
              <a:buChar char="-"/>
            </a:pPr>
            <a:r>
              <a:rPr lang="hu-HU" altLang="hu-HU" sz="2000"/>
              <a:t>181. §       - kóros szenvedélykeltés (18 &gt; rábírás, rábírni törekvés)</a:t>
            </a:r>
          </a:p>
          <a:p>
            <a:pPr eaLnBrk="1" hangingPunct="1">
              <a:buFontTx/>
              <a:buChar char="-"/>
            </a:pPr>
            <a:r>
              <a:rPr lang="hu-HU" altLang="hu-HU" sz="2000"/>
              <a:t>182. §      - kábítószer készítésének elősegítése</a:t>
            </a:r>
          </a:p>
          <a:p>
            <a:pPr eaLnBrk="1" hangingPunct="1">
              <a:buFontTx/>
              <a:buChar char="-"/>
            </a:pPr>
            <a:r>
              <a:rPr lang="hu-HU" altLang="hu-HU" sz="2000"/>
              <a:t>183. §      - kábítószer-prekurzorral visszaélés</a:t>
            </a:r>
          </a:p>
          <a:p>
            <a:pPr eaLnBrk="1" hangingPunct="1">
              <a:buFontTx/>
              <a:buChar char="-"/>
            </a:pPr>
            <a:r>
              <a:rPr lang="hu-HU" altLang="hu-HU" sz="2000"/>
              <a:t>184. §     - Új pszichoaktív anyaggal visszaélés</a:t>
            </a:r>
          </a:p>
          <a:p>
            <a:pPr eaLnBrk="1" hangingPunct="1">
              <a:buFontTx/>
              <a:buChar char="-"/>
            </a:pPr>
            <a:endParaRPr lang="hu-HU" altLang="hu-HU" sz="2000"/>
          </a:p>
          <a:p>
            <a:pPr eaLnBrk="1" hangingPunct="1">
              <a:buFont typeface="Wingdings 2" panose="05020102010507070707" pitchFamily="18" charset="2"/>
              <a:buNone/>
            </a:pPr>
            <a:endParaRPr lang="hu-HU" altLang="hu-HU"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B324E0-124B-55E4-A943-3409EC62C5D6}"/>
              </a:ext>
            </a:extLst>
          </p:cNvPr>
          <p:cNvSpPr>
            <a:spLocks noGrp="1"/>
          </p:cNvSpPr>
          <p:nvPr>
            <p:ph type="title"/>
          </p:nvPr>
        </p:nvSpPr>
        <p:spPr>
          <a:xfrm>
            <a:off x="2054352" y="0"/>
            <a:ext cx="7772400" cy="1700808"/>
          </a:xfrm>
        </p:spPr>
        <p:txBody>
          <a:bodyPr/>
          <a:lstStyle/>
          <a:p>
            <a:pPr>
              <a:defRPr/>
            </a:pPr>
            <a:r>
              <a:rPr lang="hu-HU"/>
              <a:t>Kábítószer </a:t>
            </a:r>
            <a:br>
              <a:rPr lang="hu-HU"/>
            </a:br>
            <a:r>
              <a:rPr lang="hu-HU"/>
              <a:t>fogalma:</a:t>
            </a:r>
          </a:p>
        </p:txBody>
      </p:sp>
      <p:sp>
        <p:nvSpPr>
          <p:cNvPr id="33795" name="Szöveg helye 2">
            <a:extLst>
              <a:ext uri="{FF2B5EF4-FFF2-40B4-BE49-F238E27FC236}">
                <a16:creationId xmlns:a16="http://schemas.microsoft.com/office/drawing/2014/main" id="{445F1BDA-79EE-2B0D-8A7E-6B4A543D4B6A}"/>
              </a:ext>
            </a:extLst>
          </p:cNvPr>
          <p:cNvSpPr>
            <a:spLocks noGrp="1"/>
          </p:cNvSpPr>
          <p:nvPr>
            <p:ph type="body" idx="1"/>
          </p:nvPr>
        </p:nvSpPr>
        <p:spPr>
          <a:xfrm>
            <a:off x="2054225" y="2705101"/>
            <a:ext cx="7772400" cy="1509713"/>
          </a:xfrm>
        </p:spPr>
        <p:txBody>
          <a:bodyPr/>
          <a:lstStyle/>
          <a:p>
            <a:endParaRPr lang="hu-HU" altLang="hu-HU">
              <a:solidFill>
                <a:srgbClr val="FFC000"/>
              </a:solidFill>
            </a:endParaRPr>
          </a:p>
          <a:p>
            <a:endParaRPr lang="hu-HU" altLang="hu-HU">
              <a:solidFill>
                <a:srgbClr val="FFC000"/>
              </a:solidFill>
            </a:endParaRPr>
          </a:p>
          <a:p>
            <a:r>
              <a:rPr lang="hu-HU" altLang="hu-HU">
                <a:solidFill>
                  <a:srgbClr val="FFC000"/>
                </a:solidFill>
              </a:rPr>
              <a:t>Kábítószer:</a:t>
            </a:r>
            <a:r>
              <a:rPr lang="hu-HU" altLang="hu-HU"/>
              <a:t> az ellenőrzött anyagokról szóló 78/2022. (XII. 28.) BM rendelet </a:t>
            </a:r>
          </a:p>
          <a:p>
            <a:r>
              <a:rPr lang="hu-HU" altLang="hu-HU"/>
              <a:t>-	1. mellékletében a kábítószerek 1. és 2. jegyzékén, valamint </a:t>
            </a:r>
          </a:p>
          <a:p>
            <a:r>
              <a:rPr lang="hu-HU" altLang="hu-HU"/>
              <a:t>-	2. mellékletében a pszichotrop anyagok 1. és 2. jegyzékén </a:t>
            </a:r>
          </a:p>
          <a:p>
            <a:r>
              <a:rPr lang="hu-HU" altLang="hu-HU"/>
              <a:t>szereplő anyag. A rendelet említett mellékletei több mint 300 kábítószernek minősülő anyagot nevesítenek. </a:t>
            </a:r>
          </a:p>
        </p:txBody>
      </p:sp>
      <p:pic>
        <p:nvPicPr>
          <p:cNvPr id="33796" name="Kép 3" descr="A képen Konyhai eszközök, Laboratóriumi eszközök, fedett pályás, kanál látható&#10;&#10;Automatikusan generált leírás">
            <a:extLst>
              <a:ext uri="{FF2B5EF4-FFF2-40B4-BE49-F238E27FC236}">
                <a16:creationId xmlns:a16="http://schemas.microsoft.com/office/drawing/2014/main" id="{4013267A-4737-1F95-27A9-4BB621C4B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115888"/>
            <a:ext cx="51863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50A8428-5AB5-009D-DA0C-522F36F09AD5}"/>
              </a:ext>
            </a:extLst>
          </p:cNvPr>
          <p:cNvSpPr>
            <a:spLocks noGrp="1"/>
          </p:cNvSpPr>
          <p:nvPr>
            <p:ph type="title" idx="4294967295"/>
          </p:nvPr>
        </p:nvSpPr>
        <p:spPr/>
        <p:txBody>
          <a:bodyPr/>
          <a:lstStyle/>
          <a:p>
            <a:pPr eaLnBrk="1" hangingPunct="1"/>
            <a:r>
              <a:rPr lang="hu-HU" altLang="hu-HU"/>
              <a:t>Differenciálási szempontok</a:t>
            </a:r>
          </a:p>
        </p:txBody>
      </p:sp>
      <p:sp>
        <p:nvSpPr>
          <p:cNvPr id="34819" name="Rectangle 3">
            <a:extLst>
              <a:ext uri="{FF2B5EF4-FFF2-40B4-BE49-F238E27FC236}">
                <a16:creationId xmlns:a16="http://schemas.microsoft.com/office/drawing/2014/main" id="{98BA7DD6-FF24-EE8B-3BA6-2CAFA2DB2D3F}"/>
              </a:ext>
            </a:extLst>
          </p:cNvPr>
          <p:cNvSpPr>
            <a:spLocks noGrp="1"/>
          </p:cNvSpPr>
          <p:nvPr>
            <p:ph type="body" idx="4294967295"/>
          </p:nvPr>
        </p:nvSpPr>
        <p:spPr/>
        <p:txBody>
          <a:bodyPr/>
          <a:lstStyle/>
          <a:p>
            <a:pPr eaLnBrk="1" hangingPunct="1"/>
            <a:r>
              <a:rPr lang="hu-HU" altLang="hu-HU" b="1" i="1"/>
              <a:t>az elkövetési magatartás</a:t>
            </a:r>
            <a:r>
              <a:rPr lang="hu-HU" altLang="hu-HU"/>
              <a:t> (kereskedői vagy birtoklói magatartásról van-e jellemzően szó),</a:t>
            </a:r>
          </a:p>
          <a:p>
            <a:pPr eaLnBrk="1" hangingPunct="1"/>
            <a:r>
              <a:rPr lang="hu-HU" altLang="hu-HU" b="1" i="1"/>
              <a:t>a helyszín</a:t>
            </a:r>
            <a:r>
              <a:rPr lang="hu-HU" altLang="hu-HU"/>
              <a:t> (kiemelten kezelve pl. az iskolák, laktanyák, börtönök, rendvédelmi szervek, NAV),</a:t>
            </a:r>
          </a:p>
          <a:p>
            <a:pPr eaLnBrk="1" hangingPunct="1"/>
            <a:r>
              <a:rPr lang="hu-HU" altLang="hu-HU" b="1" i="1"/>
              <a:t>a kábítószer mennyisége</a:t>
            </a:r>
            <a:r>
              <a:rPr lang="hu-HU" altLang="hu-HU"/>
              <a:t> (különböztetve a csekély, nem jelentős, jelentős, különösen jelentős  mennyiség között),</a:t>
            </a:r>
          </a:p>
          <a:p>
            <a:pPr eaLnBrk="1" hangingPunct="1"/>
            <a:r>
              <a:rPr lang="hu-HU" altLang="hu-HU" b="1" i="1"/>
              <a:t>az elkövetés módja</a:t>
            </a:r>
            <a:r>
              <a:rPr lang="hu-HU" altLang="hu-HU"/>
              <a:t> (pl. a hivatalos személyként vagy a bűnszövetségben történő elkövetés),</a:t>
            </a:r>
          </a:p>
          <a:p>
            <a:pPr eaLnBrk="1" hangingPunct="1"/>
            <a:r>
              <a:rPr lang="hu-HU" altLang="hu-HU" b="1" i="1"/>
              <a:t>Csekély saját birtokló vagy fogyasztó + beismerés + kezelés, felvilágosító program</a:t>
            </a:r>
            <a:endParaRPr lang="hu-HU" altLang="hu-H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3A6DA0B9-1BFC-D6D7-F6F5-CB3AB8FDB881}"/>
              </a:ext>
            </a:extLst>
          </p:cNvPr>
          <p:cNvSpPr>
            <a:spLocks noGrp="1"/>
          </p:cNvSpPr>
          <p:nvPr>
            <p:ph type="title" idx="4294967295"/>
          </p:nvPr>
        </p:nvSpPr>
        <p:spPr>
          <a:xfrm>
            <a:off x="1981200" y="704851"/>
            <a:ext cx="8229600" cy="708025"/>
          </a:xfrm>
        </p:spPr>
        <p:txBody>
          <a:bodyPr/>
          <a:lstStyle/>
          <a:p>
            <a:pPr eaLnBrk="1" hangingPunct="1"/>
            <a:r>
              <a:rPr lang="hu-HU" altLang="hu-HU" sz="4600">
                <a:latin typeface="Arial" panose="020B0604020202020204" pitchFamily="34" charset="0"/>
              </a:rPr>
              <a:t>Elkövetési magatartások (alapeset)</a:t>
            </a:r>
          </a:p>
        </p:txBody>
      </p:sp>
      <p:sp>
        <p:nvSpPr>
          <p:cNvPr id="35843" name="Rectangle 5">
            <a:extLst>
              <a:ext uri="{FF2B5EF4-FFF2-40B4-BE49-F238E27FC236}">
                <a16:creationId xmlns:a16="http://schemas.microsoft.com/office/drawing/2014/main" id="{7CC06444-304E-04E4-B575-94942523033F}"/>
              </a:ext>
            </a:extLst>
          </p:cNvPr>
          <p:cNvSpPr>
            <a:spLocks noGrp="1"/>
          </p:cNvSpPr>
          <p:nvPr>
            <p:ph type="body" sz="half" idx="4294967295"/>
          </p:nvPr>
        </p:nvSpPr>
        <p:spPr>
          <a:xfrm>
            <a:off x="1981200" y="1935164"/>
            <a:ext cx="4038600" cy="4389437"/>
          </a:xfrm>
        </p:spPr>
        <p:txBody>
          <a:bodyPr/>
          <a:lstStyle/>
          <a:p>
            <a:pPr eaLnBrk="1" hangingPunct="1"/>
            <a:r>
              <a:rPr lang="hu-HU" altLang="hu-HU" sz="2200">
                <a:latin typeface="Arial" panose="020B0604020202020204" pitchFamily="34" charset="0"/>
              </a:rPr>
              <a:t>A) MÁSOKAT HOZZÁJUTTAT</a:t>
            </a:r>
          </a:p>
          <a:p>
            <a:pPr eaLnBrk="1" hangingPunct="1">
              <a:buFontTx/>
              <a:buChar char="-"/>
            </a:pPr>
            <a:r>
              <a:rPr lang="hu-HU" altLang="hu-HU" sz="2200">
                <a:latin typeface="Arial" panose="020B0604020202020204" pitchFamily="34" charset="0"/>
              </a:rPr>
              <a:t>Kínál</a:t>
            </a:r>
          </a:p>
          <a:p>
            <a:pPr eaLnBrk="1" hangingPunct="1">
              <a:buFontTx/>
              <a:buChar char="-"/>
            </a:pPr>
            <a:r>
              <a:rPr lang="hu-HU" altLang="hu-HU" sz="2200">
                <a:latin typeface="Arial" panose="020B0604020202020204" pitchFamily="34" charset="0"/>
              </a:rPr>
              <a:t>Átad</a:t>
            </a:r>
          </a:p>
          <a:p>
            <a:pPr eaLnBrk="1" hangingPunct="1">
              <a:buFontTx/>
              <a:buChar char="-"/>
            </a:pPr>
            <a:r>
              <a:rPr lang="hu-HU" altLang="hu-HU" sz="2200">
                <a:latin typeface="Arial" panose="020B0604020202020204" pitchFamily="34" charset="0"/>
              </a:rPr>
              <a:t>Forgalomba hoz</a:t>
            </a:r>
          </a:p>
          <a:p>
            <a:pPr eaLnBrk="1" hangingPunct="1">
              <a:buFontTx/>
              <a:buChar char="-"/>
            </a:pPr>
            <a:r>
              <a:rPr lang="hu-HU" altLang="hu-HU" sz="2200">
                <a:latin typeface="Arial" panose="020B0604020202020204" pitchFamily="34" charset="0"/>
              </a:rPr>
              <a:t>Kereskedik</a:t>
            </a:r>
          </a:p>
          <a:p>
            <a:pPr eaLnBrk="1" hangingPunct="1">
              <a:buFontTx/>
              <a:buNone/>
            </a:pPr>
            <a:r>
              <a:rPr lang="hu-HU" altLang="hu-HU" sz="3200">
                <a:latin typeface="Arial" panose="020B0604020202020204" pitchFamily="34" charset="0"/>
              </a:rPr>
              <a:t>   (2-8)</a:t>
            </a:r>
          </a:p>
        </p:txBody>
      </p:sp>
      <p:sp>
        <p:nvSpPr>
          <p:cNvPr id="35844" name="Rectangle 6">
            <a:extLst>
              <a:ext uri="{FF2B5EF4-FFF2-40B4-BE49-F238E27FC236}">
                <a16:creationId xmlns:a16="http://schemas.microsoft.com/office/drawing/2014/main" id="{3FDC1461-E3ED-9331-3583-E974D60C1DAC}"/>
              </a:ext>
            </a:extLst>
          </p:cNvPr>
          <p:cNvSpPr>
            <a:spLocks noGrp="1"/>
          </p:cNvSpPr>
          <p:nvPr>
            <p:ph type="body" sz="half" idx="4294967295"/>
          </p:nvPr>
        </p:nvSpPr>
        <p:spPr>
          <a:xfrm>
            <a:off x="6172200" y="1935164"/>
            <a:ext cx="4038600" cy="4389437"/>
          </a:xfrm>
        </p:spPr>
        <p:txBody>
          <a:bodyPr/>
          <a:lstStyle/>
          <a:p>
            <a:pPr eaLnBrk="1" hangingPunct="1"/>
            <a:r>
              <a:rPr lang="hu-HU" altLang="hu-HU" sz="2200">
                <a:latin typeface="Arial" panose="020B0604020202020204" pitchFamily="34" charset="0"/>
              </a:rPr>
              <a:t>B) MÁSOKAT NEM JUTTAT HOZZÁ</a:t>
            </a:r>
          </a:p>
          <a:p>
            <a:pPr eaLnBrk="1" hangingPunct="1">
              <a:buFontTx/>
              <a:buChar char="-"/>
            </a:pPr>
            <a:r>
              <a:rPr lang="hu-HU" altLang="hu-HU" sz="2200">
                <a:latin typeface="Arial" panose="020B0604020202020204" pitchFamily="34" charset="0"/>
              </a:rPr>
              <a:t>Termeszt</a:t>
            </a:r>
          </a:p>
          <a:p>
            <a:pPr eaLnBrk="1" hangingPunct="1">
              <a:buFontTx/>
              <a:buChar char="-"/>
            </a:pPr>
            <a:r>
              <a:rPr lang="hu-HU" altLang="hu-HU" sz="2200">
                <a:latin typeface="Arial" panose="020B0604020202020204" pitchFamily="34" charset="0"/>
              </a:rPr>
              <a:t>Előállít</a:t>
            </a:r>
          </a:p>
          <a:p>
            <a:pPr eaLnBrk="1" hangingPunct="1">
              <a:buFontTx/>
              <a:buChar char="-"/>
            </a:pPr>
            <a:r>
              <a:rPr lang="hu-HU" altLang="hu-HU" sz="2200">
                <a:latin typeface="Arial" panose="020B0604020202020204" pitchFamily="34" charset="0"/>
              </a:rPr>
              <a:t>Megszerez</a:t>
            </a:r>
          </a:p>
          <a:p>
            <a:pPr eaLnBrk="1" hangingPunct="1">
              <a:buFontTx/>
              <a:buChar char="-"/>
            </a:pPr>
            <a:r>
              <a:rPr lang="hu-HU" altLang="hu-HU" sz="2200">
                <a:latin typeface="Arial" panose="020B0604020202020204" pitchFamily="34" charset="0"/>
              </a:rPr>
              <a:t>Tart</a:t>
            </a:r>
          </a:p>
          <a:p>
            <a:pPr eaLnBrk="1" hangingPunct="1">
              <a:buFontTx/>
              <a:buChar char="-"/>
            </a:pPr>
            <a:r>
              <a:rPr lang="hu-HU" altLang="hu-HU" sz="2200">
                <a:latin typeface="Arial" panose="020B0604020202020204" pitchFamily="34" charset="0"/>
              </a:rPr>
              <a:t>Behoz, kivisz, átvisz  </a:t>
            </a:r>
            <a:r>
              <a:rPr lang="hu-HU" altLang="hu-HU" sz="2800">
                <a:latin typeface="Arial" panose="020B0604020202020204" pitchFamily="34" charset="0"/>
              </a:rPr>
              <a:t>(1-5)</a:t>
            </a:r>
          </a:p>
          <a:p>
            <a:pPr eaLnBrk="1" hangingPunct="1">
              <a:buFontTx/>
              <a:buChar char="-"/>
            </a:pPr>
            <a:endParaRPr lang="hu-HU" altLang="hu-HU" sz="2800">
              <a:latin typeface="Arial" panose="020B0604020202020204" pitchFamily="34" charset="0"/>
            </a:endParaRPr>
          </a:p>
          <a:p>
            <a:pPr eaLnBrk="1" hangingPunct="1">
              <a:buFontTx/>
              <a:buChar char="-"/>
            </a:pPr>
            <a:r>
              <a:rPr lang="hu-HU" altLang="hu-HU" sz="2400">
                <a:latin typeface="Arial" panose="020B0604020202020204" pitchFamily="34" charset="0"/>
              </a:rPr>
              <a:t>Fogyaszt, csekély m.-et megszerez vagy tart </a:t>
            </a:r>
            <a:r>
              <a:rPr lang="hu-HU" altLang="hu-HU" sz="2800">
                <a:latin typeface="Arial" panose="020B0604020202020204" pitchFamily="34" charset="0"/>
              </a:rPr>
              <a:t>(-2)</a:t>
            </a:r>
          </a:p>
          <a:p>
            <a:pPr eaLnBrk="1" hangingPunct="1"/>
            <a:endParaRPr lang="hu-HU" altLang="hu-HU" sz="28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ím 17">
            <a:extLst>
              <a:ext uri="{FF2B5EF4-FFF2-40B4-BE49-F238E27FC236}">
                <a16:creationId xmlns:a16="http://schemas.microsoft.com/office/drawing/2014/main" id="{8AC887B2-6C8B-D898-1EA4-E3D293361065}"/>
              </a:ext>
            </a:extLst>
          </p:cNvPr>
          <p:cNvSpPr>
            <a:spLocks noGrp="1"/>
          </p:cNvSpPr>
          <p:nvPr>
            <p:ph type="title"/>
          </p:nvPr>
        </p:nvSpPr>
        <p:spPr>
          <a:xfrm>
            <a:off x="2054225" y="1316038"/>
            <a:ext cx="7772400" cy="1363662"/>
          </a:xfrm>
        </p:spPr>
        <p:txBody>
          <a:bodyPr/>
          <a:lstStyle/>
          <a:p>
            <a:pPr>
              <a:defRPr/>
            </a:pPr>
            <a:endParaRPr lang="hu-HU"/>
          </a:p>
        </p:txBody>
      </p:sp>
      <p:sp>
        <p:nvSpPr>
          <p:cNvPr id="36867" name="Szöveg helye 18">
            <a:extLst>
              <a:ext uri="{FF2B5EF4-FFF2-40B4-BE49-F238E27FC236}">
                <a16:creationId xmlns:a16="http://schemas.microsoft.com/office/drawing/2014/main" id="{112B4131-F2AF-2075-9856-C1DB78B124E8}"/>
              </a:ext>
            </a:extLst>
          </p:cNvPr>
          <p:cNvSpPr>
            <a:spLocks noGrp="1"/>
          </p:cNvSpPr>
          <p:nvPr>
            <p:ph type="body" idx="1"/>
          </p:nvPr>
        </p:nvSpPr>
        <p:spPr>
          <a:xfrm>
            <a:off x="2054225" y="2705101"/>
            <a:ext cx="7772400" cy="1509713"/>
          </a:xfrm>
        </p:spPr>
        <p:txBody>
          <a:bodyPr/>
          <a:lstStyle/>
          <a:p>
            <a:endParaRPr lang="hu-HU" altLang="hu-HU"/>
          </a:p>
        </p:txBody>
      </p:sp>
      <p:graphicFrame>
        <p:nvGraphicFramePr>
          <p:cNvPr id="11" name="Táblázat 10">
            <a:extLst>
              <a:ext uri="{FF2B5EF4-FFF2-40B4-BE49-F238E27FC236}">
                <a16:creationId xmlns:a16="http://schemas.microsoft.com/office/drawing/2014/main" id="{2486DEBE-8A00-EE7F-3CC1-B4C4FCFA7BF3}"/>
              </a:ext>
            </a:extLst>
          </p:cNvPr>
          <p:cNvGraphicFramePr>
            <a:graphicFrameLocks noGrp="1"/>
          </p:cNvGraphicFramePr>
          <p:nvPr/>
        </p:nvGraphicFramePr>
        <p:xfrm>
          <a:off x="2054226" y="836614"/>
          <a:ext cx="7713663" cy="5857874"/>
        </p:xfrm>
        <a:graphic>
          <a:graphicData uri="http://schemas.openxmlformats.org/drawingml/2006/table">
            <a:tbl>
              <a:tblPr/>
              <a:tblGrid>
                <a:gridCol w="1928813">
                  <a:extLst>
                    <a:ext uri="{9D8B030D-6E8A-4147-A177-3AD203B41FA5}">
                      <a16:colId xmlns:a16="http://schemas.microsoft.com/office/drawing/2014/main" val="20000"/>
                    </a:ext>
                  </a:extLst>
                </a:gridCol>
                <a:gridCol w="1928812">
                  <a:extLst>
                    <a:ext uri="{9D8B030D-6E8A-4147-A177-3AD203B41FA5}">
                      <a16:colId xmlns:a16="http://schemas.microsoft.com/office/drawing/2014/main" val="20001"/>
                    </a:ext>
                  </a:extLst>
                </a:gridCol>
                <a:gridCol w="1928813">
                  <a:extLst>
                    <a:ext uri="{9D8B030D-6E8A-4147-A177-3AD203B41FA5}">
                      <a16:colId xmlns:a16="http://schemas.microsoft.com/office/drawing/2014/main" val="20002"/>
                    </a:ext>
                  </a:extLst>
                </a:gridCol>
                <a:gridCol w="1927225">
                  <a:extLst>
                    <a:ext uri="{9D8B030D-6E8A-4147-A177-3AD203B41FA5}">
                      <a16:colId xmlns:a16="http://schemas.microsoft.com/office/drawing/2014/main" val="20003"/>
                    </a:ext>
                  </a:extLst>
                </a:gridCol>
              </a:tblGrid>
              <a:tr h="1390680">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E421C"/>
                          </a:solidFill>
                          <a:effectLst/>
                          <a:latin typeface="Times New Roman" panose="02020603050405020304" pitchFamily="18" charset="0"/>
                          <a:cs typeface="Times New Roman" panose="02020603050405020304" pitchFamily="18" charset="0"/>
                        </a:rPr>
                        <a:t>Kábítószer</a:t>
                      </a:r>
                      <a:endParaRPr kumimoji="0" lang="hu-HU" altLang="hu-HU" sz="2400" b="0" i="0" u="none" strike="noStrike" cap="none" normalizeH="0" baseline="0">
                        <a:ln>
                          <a:noFill/>
                        </a:ln>
                        <a:solidFill>
                          <a:srgbClr val="FE421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E421C"/>
                          </a:solidFill>
                          <a:effectLst/>
                          <a:latin typeface="Times New Roman" panose="02020603050405020304" pitchFamily="18" charset="0"/>
                          <a:cs typeface="Times New Roman" panose="02020603050405020304" pitchFamily="18" charset="0"/>
                        </a:rPr>
                        <a:t>csekély felső határa</a:t>
                      </a:r>
                      <a:endParaRPr kumimoji="0" lang="hu-HU" altLang="hu-HU" sz="2400" b="0" i="0" u="none" strike="noStrike" cap="none" normalizeH="0" baseline="0">
                        <a:ln>
                          <a:noFill/>
                        </a:ln>
                        <a:solidFill>
                          <a:srgbClr val="FE421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E421C"/>
                          </a:solidFill>
                          <a:effectLst/>
                          <a:latin typeface="Times New Roman" panose="02020603050405020304" pitchFamily="18" charset="0"/>
                          <a:cs typeface="Times New Roman" panose="02020603050405020304" pitchFamily="18" charset="0"/>
                        </a:rPr>
                        <a:t>jelentős alsó határa</a:t>
                      </a:r>
                      <a:endParaRPr kumimoji="0" lang="hu-HU" altLang="hu-HU" sz="2400" b="0" i="0" u="none" strike="noStrike" cap="none" normalizeH="0" baseline="0">
                        <a:ln>
                          <a:noFill/>
                        </a:ln>
                        <a:solidFill>
                          <a:srgbClr val="FE421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E421C"/>
                          </a:solidFill>
                          <a:effectLst/>
                          <a:latin typeface="Times New Roman" panose="02020603050405020304" pitchFamily="18" charset="0"/>
                          <a:cs typeface="Times New Roman" panose="02020603050405020304" pitchFamily="18" charset="0"/>
                        </a:rPr>
                        <a:t>különösen jelentős alsó határa</a:t>
                      </a:r>
                      <a:endParaRPr kumimoji="0" lang="hu-HU" altLang="hu-HU" sz="2400" b="0" i="0" u="none" strike="noStrike" cap="none" normalizeH="0" baseline="0">
                        <a:ln>
                          <a:noFill/>
                        </a:ln>
                        <a:solidFill>
                          <a:srgbClr val="FE421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0"/>
                  </a:ext>
                </a:extLst>
              </a:tr>
              <a:tr h="1587534">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Extasy</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(MDMA,</a:t>
                      </a:r>
                      <a:endParaRPr kumimoji="0" lang="hu-HU" altLang="hu-HU" sz="2400" b="0" i="0" u="none" strike="noStrike" cap="none" normalizeH="0" baseline="0">
                        <a:ln>
                          <a:noFill/>
                        </a:ln>
                        <a:solidFill>
                          <a:srgbClr val="FFE947"/>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MDA,MDE)</a:t>
                      </a:r>
                      <a:endParaRPr kumimoji="0" lang="hu-HU" altLang="hu-HU" sz="2400" b="0" i="0" u="none" strike="noStrike" cap="none" normalizeH="0" baseline="0">
                        <a:ln>
                          <a:noFill/>
                        </a:ln>
                        <a:solidFill>
                          <a:srgbClr val="FFE947"/>
                        </a:solidFill>
                        <a:effectLst/>
                        <a:latin typeface="Calibri" panose="020F0502020204030204" pitchFamily="34" charset="0"/>
                        <a:cs typeface="Calibri" panose="020F0502020204030204" pitchFamily="34"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20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200 gr. tabl.</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3477">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Amfetamin tabl.</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0,5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10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100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33">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kokain </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40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400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33">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heroin</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0,6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12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120 gr.</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2684">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marihuana</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(növény)</a:t>
                      </a:r>
                      <a:endParaRPr kumimoji="0" lang="hu-HU" altLang="hu-HU" sz="2400" b="0" i="0" u="none" strike="noStrike" cap="none" normalizeH="0" baseline="0">
                        <a:ln>
                          <a:noFill/>
                        </a:ln>
                        <a:solidFill>
                          <a:srgbClr val="FFE947"/>
                        </a:solidFill>
                        <a:effectLst/>
                        <a:latin typeface="Calibri" panose="020F0502020204030204" pitchFamily="34" charset="0"/>
                        <a:cs typeface="Calibri" panose="020F0502020204030204" pitchFamily="34"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 tő</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20 tő</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200 tő</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7833">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LSD</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1 mg.</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20 mg</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8CADAE"/>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8CADAE"/>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8C7B70"/>
                        </a:buClr>
                        <a:buSzPct val="65000"/>
                        <a:buFont typeface="Wingdings 2" panose="05020102010507070707"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C7B70"/>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hu-HU" altLang="hu-HU" sz="2400" b="0" i="0" u="sng" strike="noStrike" cap="none" normalizeH="0" baseline="0">
                          <a:ln>
                            <a:noFill/>
                          </a:ln>
                          <a:solidFill>
                            <a:srgbClr val="FFE947"/>
                          </a:solidFill>
                          <a:effectLst/>
                          <a:latin typeface="Times New Roman" panose="02020603050405020304" pitchFamily="18" charset="0"/>
                          <a:cs typeface="Times New Roman" panose="02020603050405020304" pitchFamily="18" charset="0"/>
                        </a:rPr>
                        <a:t>200 mg</a:t>
                      </a:r>
                      <a:endParaRPr kumimoji="0" lang="hu-HU" altLang="hu-HU" sz="2400" b="0" i="0" u="none" strike="noStrike" cap="none" normalizeH="0" baseline="0">
                        <a:ln>
                          <a:noFill/>
                        </a:ln>
                        <a:solidFill>
                          <a:srgbClr val="FFE947"/>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A9DFA7B-2C9D-035C-88A4-8948FAF9B718}"/>
              </a:ext>
            </a:extLst>
          </p:cNvPr>
          <p:cNvSpPr>
            <a:spLocks noGrp="1"/>
          </p:cNvSpPr>
          <p:nvPr>
            <p:ph type="title" idx="4294967295"/>
          </p:nvPr>
        </p:nvSpPr>
        <p:spPr/>
        <p:txBody>
          <a:bodyPr/>
          <a:lstStyle/>
          <a:p>
            <a:pPr eaLnBrk="1" hangingPunct="1"/>
            <a:r>
              <a:rPr lang="hu-HU" altLang="hu-HU"/>
              <a:t>1/2007. Jogegységi Döntés</a:t>
            </a:r>
          </a:p>
        </p:txBody>
      </p:sp>
      <p:sp>
        <p:nvSpPr>
          <p:cNvPr id="39939" name="Rectangle 3">
            <a:extLst>
              <a:ext uri="{FF2B5EF4-FFF2-40B4-BE49-F238E27FC236}">
                <a16:creationId xmlns:a16="http://schemas.microsoft.com/office/drawing/2014/main" id="{58FA8D8C-8630-912F-F5D6-B9B268E3D61F}"/>
              </a:ext>
            </a:extLst>
          </p:cNvPr>
          <p:cNvSpPr>
            <a:spLocks noGrp="1"/>
          </p:cNvSpPr>
          <p:nvPr>
            <p:ph type="body" idx="4294967295"/>
          </p:nvPr>
        </p:nvSpPr>
        <p:spPr/>
        <p:txBody>
          <a:bodyPr/>
          <a:lstStyle/>
          <a:p>
            <a:pPr eaLnBrk="1" hangingPunct="1">
              <a:buFont typeface="Wingdings 2" panose="05020102010507070707" pitchFamily="18" charset="2"/>
              <a:buNone/>
            </a:pPr>
            <a:r>
              <a:rPr lang="hu-HU" altLang="hu-HU" sz="2800"/>
              <a:t>Lényege: </a:t>
            </a:r>
          </a:p>
          <a:p>
            <a:pPr eaLnBrk="1" hangingPunct="1"/>
            <a:r>
              <a:rPr lang="hu-HU" altLang="hu-HU" sz="2800"/>
              <a:t>-  </a:t>
            </a:r>
            <a:r>
              <a:rPr lang="hu-HU" altLang="hu-HU" sz="2800" i="1"/>
              <a:t>természetes egység</a:t>
            </a:r>
            <a:r>
              <a:rPr lang="hu-HU" altLang="hu-HU" sz="2800"/>
              <a:t> csak az egyes külön   tényállásokon </a:t>
            </a:r>
            <a:r>
              <a:rPr lang="hu-HU" altLang="hu-HU" sz="2800" i="1"/>
              <a:t>belül létesül,</a:t>
            </a:r>
          </a:p>
          <a:p>
            <a:pPr eaLnBrk="1" hangingPunct="1"/>
            <a:r>
              <a:rPr lang="hu-HU" altLang="hu-HU" sz="2800"/>
              <a:t>- a kereskedés haszonszerzésre irányul, a forgalomba hozatal nem feltétlenül, </a:t>
            </a:r>
          </a:p>
          <a:p>
            <a:pPr eaLnBrk="1" hangingPunct="1"/>
            <a:r>
              <a:rPr lang="hu-HU" altLang="hu-HU" sz="2800"/>
              <a:t>- „kereskedés” az ilyen célból történő megszerzés, készletezés is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AABDB7-7B1C-8764-A459-454C0C404954}"/>
              </a:ext>
            </a:extLst>
          </p:cNvPr>
          <p:cNvSpPr>
            <a:spLocks noGrp="1"/>
          </p:cNvSpPr>
          <p:nvPr>
            <p:ph type="title"/>
          </p:nvPr>
        </p:nvSpPr>
        <p:spPr>
          <a:xfrm>
            <a:off x="2054352" y="692696"/>
            <a:ext cx="7772400" cy="1224136"/>
          </a:xfrm>
        </p:spPr>
        <p:txBody>
          <a:bodyPr/>
          <a:lstStyle/>
          <a:p>
            <a:pPr>
              <a:defRPr/>
            </a:pPr>
            <a:r>
              <a:rPr lang="hu-HU"/>
              <a:t>Kóros szenvedélykeltés (181. §)</a:t>
            </a:r>
          </a:p>
        </p:txBody>
      </p:sp>
      <p:sp>
        <p:nvSpPr>
          <p:cNvPr id="41987" name="Szöveg helye 2">
            <a:extLst>
              <a:ext uri="{FF2B5EF4-FFF2-40B4-BE49-F238E27FC236}">
                <a16:creationId xmlns:a16="http://schemas.microsoft.com/office/drawing/2014/main" id="{003AF53D-EDAA-2EE5-DB6D-CD8967E903BD}"/>
              </a:ext>
            </a:extLst>
          </p:cNvPr>
          <p:cNvSpPr>
            <a:spLocks noGrp="1"/>
          </p:cNvSpPr>
          <p:nvPr>
            <p:ph type="body" idx="1"/>
          </p:nvPr>
        </p:nvSpPr>
        <p:spPr>
          <a:xfrm>
            <a:off x="2054225" y="2705101"/>
            <a:ext cx="7772400" cy="1509713"/>
          </a:xfrm>
        </p:spPr>
        <p:txBody>
          <a:bodyPr/>
          <a:lstStyle/>
          <a:p>
            <a:r>
              <a:rPr lang="hu-HU" altLang="hu-HU"/>
              <a:t>18 éven felüli 18 éven alulit</a:t>
            </a:r>
          </a:p>
          <a:p>
            <a:r>
              <a:rPr lang="hu-HU" altLang="hu-HU"/>
              <a:t>- kábítószternek nem minősülő kábító hatású anyag élvezetére</a:t>
            </a:r>
          </a:p>
          <a:p>
            <a:r>
              <a:rPr lang="hu-HU" altLang="hu-HU"/>
              <a:t>   rábír, rábírni törekszik,</a:t>
            </a:r>
          </a:p>
          <a:p>
            <a:r>
              <a:rPr lang="hu-HU" altLang="hu-HU"/>
              <a:t>.- ilyen anyag élvezetéhez segítséget nyújt,</a:t>
            </a:r>
          </a:p>
          <a:p>
            <a:r>
              <a:rPr lang="hu-HU" altLang="hu-HU"/>
              <a:t>- kábítószer fogasztására rábírni törekszik</a:t>
            </a:r>
          </a:p>
          <a:p>
            <a:endParaRPr lang="hu-HU" altLang="hu-H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EC48A60-8873-9CFA-C588-EEF5CA66AD5E}"/>
              </a:ext>
            </a:extLst>
          </p:cNvPr>
          <p:cNvSpPr>
            <a:spLocks noGrp="1" noChangeArrowheads="1"/>
          </p:cNvSpPr>
          <p:nvPr>
            <p:ph type="title"/>
          </p:nvPr>
        </p:nvSpPr>
        <p:spPr>
          <a:xfrm>
            <a:off x="1981200" y="274638"/>
            <a:ext cx="8229600" cy="1143000"/>
          </a:xfrm>
        </p:spPr>
        <p:txBody>
          <a:bodyPr wrap="square" anchor="ctr">
            <a:noAutofit/>
          </a:bodyPr>
          <a:lstStyle/>
          <a:p>
            <a:pPr>
              <a:lnSpc>
                <a:spcPct val="90000"/>
              </a:lnSpc>
            </a:pPr>
            <a:r>
              <a:rPr lang="hu-HU" altLang="hu-HU" sz="2800" dirty="0"/>
              <a:t>Az írott tananyag:</a:t>
            </a:r>
            <a:br>
              <a:rPr lang="hu-HU" altLang="hu-HU" sz="2800" dirty="0"/>
            </a:br>
            <a:r>
              <a:rPr lang="hu-HU" altLang="hu-HU" sz="2800" dirty="0"/>
              <a:t>CZINE-DOMOKOS-TÓTH: Büntetőjog II. 2023.</a:t>
            </a:r>
            <a:br>
              <a:rPr lang="hu-HU" altLang="hu-HU" sz="2800" dirty="0"/>
            </a:br>
            <a:r>
              <a:rPr lang="hu-HU" altLang="hu-HU" sz="2800" dirty="0"/>
              <a:t>(Büntetőjog 3: 266. oldalig)</a:t>
            </a:r>
            <a:br>
              <a:rPr lang="hu-HU" altLang="hu-HU" sz="2800" dirty="0"/>
            </a:br>
            <a:endParaRPr lang="hu-HU" altLang="hu-HU" sz="2800" dirty="0"/>
          </a:p>
        </p:txBody>
      </p:sp>
      <p:pic>
        <p:nvPicPr>
          <p:cNvPr id="4" name="Kép 3" descr="A képen szöveg, könyv, Könyvborító, írószer látható&#10;&#10;Automatikusan generált leírás">
            <a:extLst>
              <a:ext uri="{FF2B5EF4-FFF2-40B4-BE49-F238E27FC236}">
                <a16:creationId xmlns:a16="http://schemas.microsoft.com/office/drawing/2014/main" id="{3033308E-0E1B-F2DF-5A2C-32D195230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571" y="1600201"/>
            <a:ext cx="3156859" cy="452596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B6E895D-4BCD-B5E9-B1C2-592FBD4268EA}"/>
              </a:ext>
            </a:extLst>
          </p:cNvPr>
          <p:cNvSpPr>
            <a:spLocks noGrp="1"/>
          </p:cNvSpPr>
          <p:nvPr>
            <p:ph type="title" idx="4294967295"/>
          </p:nvPr>
        </p:nvSpPr>
        <p:spPr>
          <a:xfrm>
            <a:off x="1981200" y="260351"/>
            <a:ext cx="8229600" cy="576263"/>
          </a:xfrm>
        </p:spPr>
        <p:txBody>
          <a:bodyPr/>
          <a:lstStyle/>
          <a:p>
            <a:pPr eaLnBrk="1" hangingPunct="1"/>
            <a:r>
              <a:rPr lang="hu-HU" altLang="hu-HU" sz="2800"/>
              <a:t>Új pszichoaktív szerrel visszaélés (184. §)</a:t>
            </a:r>
          </a:p>
        </p:txBody>
      </p:sp>
      <p:sp>
        <p:nvSpPr>
          <p:cNvPr id="43011" name="Rectangle 3">
            <a:extLst>
              <a:ext uri="{FF2B5EF4-FFF2-40B4-BE49-F238E27FC236}">
                <a16:creationId xmlns:a16="http://schemas.microsoft.com/office/drawing/2014/main" id="{2A96AE03-C9B1-41FE-DF28-46A169A01477}"/>
              </a:ext>
            </a:extLst>
          </p:cNvPr>
          <p:cNvSpPr>
            <a:spLocks noGrp="1"/>
          </p:cNvSpPr>
          <p:nvPr>
            <p:ph type="body" idx="4294967295"/>
          </p:nvPr>
        </p:nvSpPr>
        <p:spPr>
          <a:xfrm>
            <a:off x="1992313" y="1125538"/>
            <a:ext cx="8229600" cy="5732462"/>
          </a:xfrm>
        </p:spPr>
        <p:txBody>
          <a:bodyPr/>
          <a:lstStyle/>
          <a:p>
            <a:pPr eaLnBrk="1" hangingPunct="1">
              <a:lnSpc>
                <a:spcPct val="90000"/>
              </a:lnSpc>
            </a:pPr>
            <a:r>
              <a:rPr lang="hu-HU" altLang="hu-HU" sz="2200"/>
              <a:t>Dizájner – „átszabott”, „törvénykerülő” drogok</a:t>
            </a:r>
          </a:p>
          <a:p>
            <a:pPr eaLnBrk="1" hangingPunct="1">
              <a:lnSpc>
                <a:spcPct val="90000"/>
              </a:lnSpc>
              <a:buFont typeface="Wingdings 2" panose="05020102010507070707" pitchFamily="18" charset="2"/>
              <a:buNone/>
            </a:pPr>
            <a:r>
              <a:rPr lang="hu-HU" altLang="hu-HU" sz="2200"/>
              <a:t>    Ismert kábítószerek kémiai összetételének módosításával létrehozott félszintetikus, bizonytalan összetételű és hatású pszichoaktív szerek.</a:t>
            </a:r>
          </a:p>
          <a:p>
            <a:pPr eaLnBrk="1" hangingPunct="1">
              <a:lnSpc>
                <a:spcPct val="90000"/>
              </a:lnSpc>
            </a:pPr>
            <a:r>
              <a:rPr lang="hu-HU" altLang="hu-HU" sz="2200"/>
              <a:t>Kábítószernek – többek között jogbiztonsági okoból - csak a tiltólistákon szereplő drogokat lehet tekinteni, a folyamatosan változtatott dizájner anyagokkal visszaélők ezt használják ki.</a:t>
            </a:r>
          </a:p>
          <a:p>
            <a:pPr eaLnBrk="1" hangingPunct="1">
              <a:lnSpc>
                <a:spcPct val="90000"/>
              </a:lnSpc>
            </a:pPr>
            <a:r>
              <a:rPr lang="hu-HU" altLang="hu-HU" sz="2200" i="1"/>
              <a:t>A „Gyógyszertörvény” (2005.XCV.tv.)szerint új pszichoaktív anyag: </a:t>
            </a:r>
            <a:r>
              <a:rPr lang="hu-HU" altLang="hu-HU" sz="2200"/>
              <a:t>olyan, a forgalomban újonnan megjelent, gyógyászati felhasználással nem rendelkező anyag vagy vegyületcsoport, amely a központi idegrendszer működésének befolyásolása révén alkalmas a tudatállapot, a viselkedés vagy az érzékelés módosítására, megváltoztatására, és ezért hasonló mértékű fenyegetést jelenthet a közegészségügyre, mint a pszichotrop anyagok.</a:t>
            </a:r>
          </a:p>
          <a:p>
            <a:pPr eaLnBrk="1" hangingPunct="1">
              <a:lnSpc>
                <a:spcPct val="90000"/>
              </a:lnSpc>
            </a:pPr>
            <a:r>
              <a:rPr lang="hu-HU" altLang="hu-HU" sz="2200"/>
              <a:t>A 184 § 2021 I.1.-től módosult elsősorban a mennyiségek tekintetében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725257-A394-2CAF-DBA0-51B194BD6012}"/>
              </a:ext>
            </a:extLst>
          </p:cNvPr>
          <p:cNvSpPr>
            <a:spLocks noGrp="1"/>
          </p:cNvSpPr>
          <p:nvPr>
            <p:ph type="title"/>
          </p:nvPr>
        </p:nvSpPr>
        <p:spPr>
          <a:xfrm>
            <a:off x="2054352" y="836712"/>
            <a:ext cx="7772400" cy="1296144"/>
          </a:xfrm>
        </p:spPr>
        <p:txBody>
          <a:bodyPr/>
          <a:lstStyle/>
          <a:p>
            <a:pPr>
              <a:defRPr/>
            </a:pPr>
            <a:r>
              <a:rPr lang="hu-HU"/>
              <a:t>Az új pszichoaktív anyagok jegyzéke</a:t>
            </a:r>
          </a:p>
        </p:txBody>
      </p:sp>
      <p:sp>
        <p:nvSpPr>
          <p:cNvPr id="44035" name="Szöveg helye 2">
            <a:extLst>
              <a:ext uri="{FF2B5EF4-FFF2-40B4-BE49-F238E27FC236}">
                <a16:creationId xmlns:a16="http://schemas.microsoft.com/office/drawing/2014/main" id="{B0117682-3C1B-5810-140E-82439D2907D5}"/>
              </a:ext>
            </a:extLst>
          </p:cNvPr>
          <p:cNvSpPr>
            <a:spLocks noGrp="1"/>
          </p:cNvSpPr>
          <p:nvPr>
            <p:ph type="body" idx="1"/>
          </p:nvPr>
        </p:nvSpPr>
        <p:spPr>
          <a:xfrm>
            <a:off x="2054225" y="2705101"/>
            <a:ext cx="7772400" cy="1509713"/>
          </a:xfrm>
        </p:spPr>
        <p:txBody>
          <a:bodyPr/>
          <a:lstStyle/>
          <a:p>
            <a:r>
              <a:rPr lang="hu-HU" altLang="hu-HU"/>
              <a:t>A Btk. 459. § (1) bekezdésének 33. pontja szerint új pszichoaktív anyag az egészségügyért felelős miniszter ellenőrzött anyagokról szóló  rendelete 3. mellékletében meghatározott anyag. A kérdéses jogszabály, az  ellenőrzött anyagokról szóló 78/2022. (XII. 28.) BM rendelet. Ennek 3. sz. melléklete pszichoaktív anyagként közel 400 vegyületet sorol fel, eleget téve annak a korábban hiányzó jogbiztonsági követelménynek, hogy e szerek is pontos jegyzéken szerepeljenek.</a:t>
            </a:r>
          </a:p>
          <a:p>
            <a:r>
              <a:rPr lang="hu-HU" altLang="hu-HU">
                <a:solidFill>
                  <a:srgbClr val="99FF66"/>
                </a:solidFill>
              </a:rPr>
              <a:t>Az elkövetési magatartások </a:t>
            </a:r>
            <a:r>
              <a:rPr lang="hu-HU" altLang="hu-HU"/>
              <a:t>lényegében megegyeznek a kábítószerek szabályozásánál szereplőkkel.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1CBE08-DD88-9D02-2E2C-4D1F195E2D57}"/>
              </a:ext>
            </a:extLst>
          </p:cNvPr>
          <p:cNvSpPr>
            <a:spLocks noGrp="1"/>
          </p:cNvSpPr>
          <p:nvPr>
            <p:ph type="title"/>
          </p:nvPr>
        </p:nvSpPr>
        <p:spPr>
          <a:xfrm>
            <a:off x="2054352" y="548680"/>
            <a:ext cx="7772400" cy="2130512"/>
          </a:xfrm>
        </p:spPr>
        <p:txBody>
          <a:bodyPr/>
          <a:lstStyle/>
          <a:p>
            <a:pPr>
              <a:defRPr/>
            </a:pPr>
            <a:r>
              <a:rPr lang="hu-HU"/>
              <a:t>Teljesítményfokozó szerek</a:t>
            </a:r>
          </a:p>
        </p:txBody>
      </p:sp>
      <p:sp>
        <p:nvSpPr>
          <p:cNvPr id="46083" name="Szöveg helye 2">
            <a:extLst>
              <a:ext uri="{FF2B5EF4-FFF2-40B4-BE49-F238E27FC236}">
                <a16:creationId xmlns:a16="http://schemas.microsoft.com/office/drawing/2014/main" id="{1D75B9BD-0654-EF98-8B69-E3463DC2F3B6}"/>
              </a:ext>
            </a:extLst>
          </p:cNvPr>
          <p:cNvSpPr>
            <a:spLocks noGrp="1"/>
          </p:cNvSpPr>
          <p:nvPr>
            <p:ph type="body" idx="1"/>
          </p:nvPr>
        </p:nvSpPr>
        <p:spPr>
          <a:xfrm>
            <a:off x="2054225" y="2705101"/>
            <a:ext cx="7772400" cy="1509713"/>
          </a:xfrm>
        </p:spPr>
        <p:txBody>
          <a:bodyPr/>
          <a:lstStyle/>
          <a:p>
            <a:r>
              <a:rPr lang="hu-HU" altLang="hu-HU"/>
              <a:t>A 185. § (6) bekezdése értelmében tiltott teljesítményfokozó szer minden olyan szer, amely hatóanyagára tekintettel az anabolikus szerek, peptid hormonok, növekedési faktorok és rokonvegyületeik, hormon antagonisták és modulátorok közé tartozik, és nevesítve szerepel a sportbeli dopping elleni nemzetközi egyezményt vagy annak módosítását kihirdető kormányrendeletben.</a:t>
            </a:r>
          </a:p>
          <a:p>
            <a:r>
              <a:rPr lang="hu-HU" altLang="hu-HU"/>
              <a:t>E jogszabály az 537/2020. (XII.1.) Korm. rendelet, mely részletesen számba veszi a tiltott anyagokat (pl. anabolikus szereket, peptidhormonokat) és módszereket.</a:t>
            </a:r>
          </a:p>
          <a:p>
            <a:endParaRPr lang="hu-HU" altLang="hu-HU"/>
          </a:p>
          <a:p>
            <a:endParaRPr lang="hu-HU" altLang="hu-H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23E58C7-CA67-63B1-77D8-B75716C76B91}"/>
              </a:ext>
            </a:extLst>
          </p:cNvPr>
          <p:cNvSpPr>
            <a:spLocks noGrp="1" noChangeArrowheads="1"/>
          </p:cNvSpPr>
          <p:nvPr>
            <p:ph type="ctrTitle"/>
          </p:nvPr>
        </p:nvSpPr>
        <p:spPr>
          <a:xfrm>
            <a:off x="2209800" y="836614"/>
            <a:ext cx="7772400" cy="2232025"/>
          </a:xfrm>
        </p:spPr>
        <p:txBody>
          <a:bodyPr anchor="ctr"/>
          <a:lstStyle/>
          <a:p>
            <a:pPr eaLnBrk="1" hangingPunct="1"/>
            <a:r>
              <a:rPr lang="hu-HU" altLang="hu-HU" sz="4400"/>
              <a:t>XVIII. Fejezet</a:t>
            </a:r>
            <a:br>
              <a:rPr lang="hu-HU" altLang="hu-HU" sz="4400"/>
            </a:br>
            <a:r>
              <a:rPr lang="hu-HU" altLang="hu-HU" sz="4400"/>
              <a:t>Az emberi szabadság elleni bűncselekmények</a:t>
            </a:r>
          </a:p>
        </p:txBody>
      </p:sp>
      <p:sp>
        <p:nvSpPr>
          <p:cNvPr id="10243" name="Rectangle 3">
            <a:extLst>
              <a:ext uri="{FF2B5EF4-FFF2-40B4-BE49-F238E27FC236}">
                <a16:creationId xmlns:a16="http://schemas.microsoft.com/office/drawing/2014/main" id="{69A9067E-C986-B085-B29A-D66508B2BD3F}"/>
              </a:ext>
            </a:extLst>
          </p:cNvPr>
          <p:cNvSpPr>
            <a:spLocks noGrp="1" noChangeArrowheads="1"/>
          </p:cNvSpPr>
          <p:nvPr>
            <p:ph type="subTitle" idx="1"/>
          </p:nvPr>
        </p:nvSpPr>
        <p:spPr>
          <a:xfrm>
            <a:off x="2895600" y="3141664"/>
            <a:ext cx="6400800" cy="2497137"/>
          </a:xfrm>
        </p:spPr>
        <p:txBody>
          <a:bodyPr/>
          <a:lstStyle/>
          <a:p>
            <a:pPr marL="609600" indent="-609600" algn="l" eaLnBrk="1" hangingPunct="1">
              <a:lnSpc>
                <a:spcPct val="90000"/>
              </a:lnSpc>
              <a:buFontTx/>
              <a:buAutoNum type="arabicParenR"/>
            </a:pPr>
            <a:r>
              <a:rPr lang="hu-HU" altLang="hu-HU" sz="2000" b="1" dirty="0"/>
              <a:t>Emberrablás</a:t>
            </a:r>
          </a:p>
          <a:p>
            <a:pPr marL="609600" indent="-609600" algn="l" eaLnBrk="1" hangingPunct="1">
              <a:lnSpc>
                <a:spcPct val="90000"/>
              </a:lnSpc>
              <a:buFontTx/>
              <a:buAutoNum type="arabicParenR"/>
            </a:pPr>
            <a:r>
              <a:rPr lang="hu-HU" altLang="hu-HU" sz="2000" b="1" dirty="0"/>
              <a:t>Emberrablás feljelentésének elmulasztása</a:t>
            </a:r>
          </a:p>
          <a:p>
            <a:pPr marL="609600" indent="-609600" algn="l" eaLnBrk="1" hangingPunct="1">
              <a:lnSpc>
                <a:spcPct val="90000"/>
              </a:lnSpc>
              <a:buFontTx/>
              <a:buAutoNum type="arabicParenR"/>
            </a:pPr>
            <a:r>
              <a:rPr lang="hu-HU" altLang="hu-HU" sz="2000" b="1" dirty="0"/>
              <a:t>Emberkereskedelem és kényszermunka</a:t>
            </a:r>
          </a:p>
          <a:p>
            <a:pPr marL="609600" indent="-609600" algn="l" eaLnBrk="1" hangingPunct="1">
              <a:lnSpc>
                <a:spcPct val="90000"/>
              </a:lnSpc>
              <a:buFontTx/>
              <a:buAutoNum type="arabicParenR"/>
            </a:pPr>
            <a:r>
              <a:rPr lang="hu-HU" altLang="hu-HU" sz="2000" b="1" dirty="0"/>
              <a:t>Személyi szabadság megsértése</a:t>
            </a:r>
          </a:p>
          <a:p>
            <a:pPr marL="609600" indent="-609600" algn="l" eaLnBrk="1" hangingPunct="1">
              <a:lnSpc>
                <a:spcPct val="90000"/>
              </a:lnSpc>
              <a:buFontTx/>
              <a:buAutoNum type="arabicParenR"/>
            </a:pPr>
            <a:r>
              <a:rPr lang="hu-HU" altLang="hu-HU" sz="2000" b="1" dirty="0"/>
              <a:t>Kényszerítés</a:t>
            </a:r>
          </a:p>
          <a:p>
            <a:pPr marL="609600" indent="-609600" algn="l" eaLnBrk="1" hangingPunct="1">
              <a:lnSpc>
                <a:spcPct val="90000"/>
              </a:lnSpc>
            </a:pPr>
            <a:endParaRPr lang="hu-HU" altLang="hu-HU"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FB26DFE-7649-EFE4-114F-2A1128AE8FA4}"/>
              </a:ext>
            </a:extLst>
          </p:cNvPr>
          <p:cNvSpPr>
            <a:spLocks noGrp="1" noChangeArrowheads="1"/>
          </p:cNvSpPr>
          <p:nvPr>
            <p:ph type="title"/>
          </p:nvPr>
        </p:nvSpPr>
        <p:spPr/>
        <p:txBody>
          <a:bodyPr/>
          <a:lstStyle/>
          <a:p>
            <a:pPr eaLnBrk="1" hangingPunct="1"/>
            <a:r>
              <a:rPr lang="hu-HU" altLang="hu-HU"/>
              <a:t>Emberrablás</a:t>
            </a:r>
          </a:p>
        </p:txBody>
      </p:sp>
      <p:sp>
        <p:nvSpPr>
          <p:cNvPr id="12291" name="Rectangle 3">
            <a:extLst>
              <a:ext uri="{FF2B5EF4-FFF2-40B4-BE49-F238E27FC236}">
                <a16:creationId xmlns:a16="http://schemas.microsoft.com/office/drawing/2014/main" id="{701C4D54-9C72-DE53-408D-81511D35C5C0}"/>
              </a:ext>
            </a:extLst>
          </p:cNvPr>
          <p:cNvSpPr>
            <a:spLocks noGrp="1" noChangeArrowheads="1"/>
          </p:cNvSpPr>
          <p:nvPr>
            <p:ph type="body" idx="1"/>
          </p:nvPr>
        </p:nvSpPr>
        <p:spPr/>
        <p:txBody>
          <a:bodyPr/>
          <a:lstStyle/>
          <a:p>
            <a:pPr eaLnBrk="1" hangingPunct="1"/>
            <a:r>
              <a:rPr lang="hu-HU" altLang="hu-HU"/>
              <a:t>A fontosabb vitatott kérdések:</a:t>
            </a:r>
          </a:p>
          <a:p>
            <a:pPr eaLnBrk="1" hangingPunct="1">
              <a:buFontTx/>
              <a:buNone/>
            </a:pPr>
            <a:r>
              <a:rPr lang="hu-HU" altLang="hu-HU"/>
              <a:t>  * az elrabolt és a követelés címzettje,</a:t>
            </a:r>
          </a:p>
          <a:p>
            <a:pPr eaLnBrk="1" hangingPunct="1">
              <a:buFontTx/>
              <a:buNone/>
            </a:pPr>
            <a:r>
              <a:rPr lang="hu-HU" altLang="hu-HU"/>
              <a:t>  * a befejezettség (önkéntes elállás),</a:t>
            </a:r>
          </a:p>
          <a:p>
            <a:pPr eaLnBrk="1" hangingPunct="1">
              <a:buFontTx/>
              <a:buNone/>
            </a:pPr>
            <a:r>
              <a:rPr lang="hu-HU" altLang="hu-HU"/>
              <a:t>  * a „különösen súlyos hátrány” értelmezése</a:t>
            </a:r>
          </a:p>
          <a:p>
            <a:pPr eaLnBrk="1" hangingPunct="1">
              <a:buFontTx/>
              <a:buNone/>
            </a:pPr>
            <a:r>
              <a:rPr lang="hu-HU" altLang="hu-HU"/>
              <a:t>  * a halálos eredmény és a tudattartam,</a:t>
            </a:r>
          </a:p>
          <a:p>
            <a:pPr eaLnBrk="1" hangingPunct="1">
              <a:buFontTx/>
              <a:buNone/>
            </a:pPr>
            <a:r>
              <a:rPr lang="hu-HU" altLang="hu-HU"/>
              <a:t>  * az „abbahagyás” értelmezése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6F91ED0-A608-A9A4-374F-84114AC7F507}"/>
              </a:ext>
            </a:extLst>
          </p:cNvPr>
          <p:cNvSpPr>
            <a:spLocks noGrp="1" noChangeArrowheads="1"/>
          </p:cNvSpPr>
          <p:nvPr>
            <p:ph type="title"/>
          </p:nvPr>
        </p:nvSpPr>
        <p:spPr/>
        <p:txBody>
          <a:bodyPr/>
          <a:lstStyle/>
          <a:p>
            <a:pPr eaLnBrk="1" hangingPunct="1"/>
            <a:r>
              <a:rPr lang="hu-HU" altLang="hu-HU" sz="4000"/>
              <a:t>Emberrablás feljelentésének elmulasztása</a:t>
            </a:r>
          </a:p>
        </p:txBody>
      </p:sp>
      <p:sp>
        <p:nvSpPr>
          <p:cNvPr id="14339" name="Rectangle 3">
            <a:extLst>
              <a:ext uri="{FF2B5EF4-FFF2-40B4-BE49-F238E27FC236}">
                <a16:creationId xmlns:a16="http://schemas.microsoft.com/office/drawing/2014/main" id="{9342AC19-9A68-460D-2D9F-98F57BB7B48C}"/>
              </a:ext>
            </a:extLst>
          </p:cNvPr>
          <p:cNvSpPr>
            <a:spLocks noGrp="1" noChangeArrowheads="1"/>
          </p:cNvSpPr>
          <p:nvPr>
            <p:ph type="body" idx="1"/>
          </p:nvPr>
        </p:nvSpPr>
        <p:spPr/>
        <p:txBody>
          <a:bodyPr/>
          <a:lstStyle/>
          <a:p>
            <a:pPr eaLnBrk="1" hangingPunct="1"/>
            <a:r>
              <a:rPr lang="hu-HU" altLang="hu-HU" b="1"/>
              <a:t>191. § </a:t>
            </a:r>
            <a:r>
              <a:rPr lang="hu-HU" altLang="hu-HU"/>
              <a:t>Aki hitelt érdemlő tudomást szerez arról, hogy emberrablás elkövetése készül, és erről az érintett személyt vagy a hatóságot, mihelyt teheti, nem tájékoztatja, ha az emberrablást megkísérlik vagy elkövetik, bűntett miatt három évig terjedő szabadságvesztéssel büntetendő.</a:t>
            </a:r>
          </a:p>
          <a:p>
            <a:pPr eaLnBrk="1" hangingPunct="1"/>
            <a:endParaRPr lang="hu-HU" altLang="hu-HU"/>
          </a:p>
          <a:p>
            <a:pPr eaLnBrk="1" hangingPunct="1"/>
            <a:endParaRPr lang="hu-HU" altLang="hu-H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AA2A55B-110E-6B7D-2C44-8FA89985C06D}"/>
              </a:ext>
            </a:extLst>
          </p:cNvPr>
          <p:cNvSpPr>
            <a:spLocks noGrp="1" noChangeArrowheads="1"/>
          </p:cNvSpPr>
          <p:nvPr>
            <p:ph type="title"/>
          </p:nvPr>
        </p:nvSpPr>
        <p:spPr>
          <a:xfrm>
            <a:off x="2855915" y="537030"/>
            <a:ext cx="6534150" cy="732972"/>
          </a:xfrm>
        </p:spPr>
        <p:txBody>
          <a:bodyPr>
            <a:noAutofit/>
          </a:bodyPr>
          <a:lstStyle/>
          <a:p>
            <a:pPr>
              <a:defRPr/>
            </a:pPr>
            <a:r>
              <a:rPr lang="hu-HU" altLang="hu-HU" sz="1800" dirty="0">
                <a:solidFill>
                  <a:srgbClr val="FF00FF"/>
                </a:solidFill>
              </a:rPr>
              <a:t>Az emberkereskedelem és kényszermunka új szabályozása (2020 VII.1.)</a:t>
            </a:r>
          </a:p>
        </p:txBody>
      </p:sp>
      <p:sp>
        <p:nvSpPr>
          <p:cNvPr id="51203" name="Rectangle 3">
            <a:extLst>
              <a:ext uri="{FF2B5EF4-FFF2-40B4-BE49-F238E27FC236}">
                <a16:creationId xmlns:a16="http://schemas.microsoft.com/office/drawing/2014/main" id="{49D94C2A-BFDA-7E40-0693-E995A511A8AB}"/>
              </a:ext>
            </a:extLst>
          </p:cNvPr>
          <p:cNvSpPr>
            <a:spLocks noGrp="1" noChangeArrowheads="1"/>
          </p:cNvSpPr>
          <p:nvPr>
            <p:ph type="body" idx="1"/>
          </p:nvPr>
        </p:nvSpPr>
        <p:spPr>
          <a:xfrm>
            <a:off x="2855914" y="1322388"/>
            <a:ext cx="6643687" cy="4678362"/>
          </a:xfrm>
        </p:spPr>
        <p:txBody>
          <a:bodyPr>
            <a:normAutofit/>
          </a:bodyPr>
          <a:lstStyle/>
          <a:p>
            <a:pPr>
              <a:lnSpc>
                <a:spcPct val="80000"/>
              </a:lnSpc>
              <a:buFont typeface="Wingdings 2" panose="05020102010507070707" pitchFamily="18" charset="2"/>
              <a:buNone/>
              <a:defRPr/>
            </a:pPr>
            <a:r>
              <a:rPr lang="hu-HU" altLang="hu-HU" sz="1125">
                <a:solidFill>
                  <a:srgbClr val="FF0000"/>
                </a:solidFill>
              </a:rPr>
              <a:t>192. § (1) Aki mást</a:t>
            </a:r>
          </a:p>
          <a:p>
            <a:pPr>
              <a:lnSpc>
                <a:spcPct val="80000"/>
              </a:lnSpc>
              <a:buFont typeface="Wingdings 2" panose="05020102010507070707" pitchFamily="18" charset="2"/>
              <a:buNone/>
              <a:defRPr/>
            </a:pPr>
            <a:r>
              <a:rPr lang="hu-HU" altLang="hu-HU" sz="1125">
                <a:solidFill>
                  <a:srgbClr val="FF0000"/>
                </a:solidFill>
              </a:rPr>
              <a:t>a) elad, megvásárol, elcserél, ellenszolgáltatásként átad, átvesz, vagy</a:t>
            </a:r>
          </a:p>
          <a:p>
            <a:pPr>
              <a:lnSpc>
                <a:spcPct val="80000"/>
              </a:lnSpc>
              <a:buFont typeface="Wingdings 2" panose="05020102010507070707" pitchFamily="18" charset="2"/>
              <a:buNone/>
              <a:defRPr/>
            </a:pPr>
            <a:r>
              <a:rPr lang="hu-HU" altLang="hu-HU" sz="1125">
                <a:solidFill>
                  <a:srgbClr val="FF0000"/>
                </a:solidFill>
              </a:rPr>
              <a:t>b) az a) pontban meghatározott cselekmény megvalósítása érdekében szállít, elszállásol, elrejt, vagy másnak megszerez,</a:t>
            </a:r>
          </a:p>
          <a:p>
            <a:pPr>
              <a:lnSpc>
                <a:spcPct val="80000"/>
              </a:lnSpc>
              <a:buFont typeface="Wingdings 2" panose="05020102010507070707" pitchFamily="18" charset="2"/>
              <a:buNone/>
              <a:defRPr/>
            </a:pPr>
            <a:r>
              <a:rPr lang="hu-HU" altLang="hu-HU" sz="1125">
                <a:solidFill>
                  <a:srgbClr val="FF0000"/>
                </a:solidFill>
              </a:rPr>
              <a:t>bűntett miatt </a:t>
            </a:r>
            <a:r>
              <a:rPr lang="hu-HU" altLang="hu-HU" sz="1125" u="sng">
                <a:solidFill>
                  <a:srgbClr val="FF0000"/>
                </a:solidFill>
              </a:rPr>
              <a:t>egy évtől öt évig</a:t>
            </a:r>
            <a:r>
              <a:rPr lang="hu-HU" altLang="hu-HU" sz="1125">
                <a:solidFill>
                  <a:srgbClr val="FF0000"/>
                </a:solidFill>
              </a:rPr>
              <a:t> terjedő szabadságvesztéssel büntetendő. („EGYSZERŰ EMBERKERSKEDELEM’”)</a:t>
            </a:r>
          </a:p>
          <a:p>
            <a:pPr>
              <a:lnSpc>
                <a:spcPct val="80000"/>
              </a:lnSpc>
              <a:buFont typeface="Wingdings 2" panose="05020102010507070707" pitchFamily="18" charset="2"/>
              <a:buNone/>
              <a:defRPr/>
            </a:pPr>
            <a:r>
              <a:rPr lang="hu-HU" altLang="hu-HU" sz="1125">
                <a:solidFill>
                  <a:srgbClr val="00FF00"/>
                </a:solidFill>
              </a:rPr>
              <a:t>(</a:t>
            </a:r>
            <a:r>
              <a:rPr lang="hu-HU" altLang="hu-HU" sz="1125">
                <a:solidFill>
                  <a:srgbClr val="009900"/>
                </a:solidFill>
              </a:rPr>
              <a:t>2) Aki mást rendszeres előny szerzése céljából munkavégzésre, munka jellegű tevékenység végzésére, egyéb szolgáltatásra, vagy jogellenes cselekmény folytatására</a:t>
            </a:r>
          </a:p>
          <a:p>
            <a:pPr>
              <a:lnSpc>
                <a:spcPct val="80000"/>
              </a:lnSpc>
              <a:buFont typeface="Wingdings 2" panose="05020102010507070707" pitchFamily="18" charset="2"/>
              <a:buNone/>
              <a:defRPr/>
            </a:pPr>
            <a:r>
              <a:rPr lang="hu-HU" altLang="hu-HU" sz="1125">
                <a:solidFill>
                  <a:srgbClr val="009900"/>
                </a:solidFill>
              </a:rPr>
              <a:t>a) megtévesztéssel, a sértett nevelésével, felügyeletével, gondozásával, gyógykezelésével kapcsolatos, illetve a sértettel kapcsolatban fennálló egyéb hatalmi vagy befolyási viszonyával visszaélve, vagy a sértett kiszolgáltatott  helyzetét kihasználva rábír, vagy</a:t>
            </a:r>
          </a:p>
          <a:p>
            <a:pPr>
              <a:lnSpc>
                <a:spcPct val="80000"/>
              </a:lnSpc>
              <a:buFont typeface="Wingdings 2" panose="05020102010507070707" pitchFamily="18" charset="2"/>
              <a:buNone/>
              <a:defRPr/>
            </a:pPr>
            <a:r>
              <a:rPr lang="hu-HU" altLang="hu-HU" sz="1125">
                <a:solidFill>
                  <a:srgbClr val="009900"/>
                </a:solidFill>
              </a:rPr>
              <a:t>b) erőszakkal vagy fenyegetéssel kényszerít,</a:t>
            </a:r>
          </a:p>
          <a:p>
            <a:pPr>
              <a:lnSpc>
                <a:spcPct val="80000"/>
              </a:lnSpc>
              <a:buFont typeface="Wingdings 2" panose="05020102010507070707" pitchFamily="18" charset="2"/>
              <a:buNone/>
              <a:defRPr/>
            </a:pPr>
            <a:r>
              <a:rPr lang="hu-HU" altLang="hu-HU" sz="1125">
                <a:solidFill>
                  <a:srgbClr val="009900"/>
                </a:solidFill>
              </a:rPr>
              <a:t>bűntett miatt </a:t>
            </a:r>
            <a:r>
              <a:rPr lang="hu-HU" altLang="hu-HU" sz="1125" u="sng">
                <a:solidFill>
                  <a:srgbClr val="009900"/>
                </a:solidFill>
              </a:rPr>
              <a:t>két évtől nyolc évig</a:t>
            </a:r>
            <a:r>
              <a:rPr lang="hu-HU" altLang="hu-HU" sz="1125">
                <a:solidFill>
                  <a:srgbClr val="009900"/>
                </a:solidFill>
              </a:rPr>
              <a:t> terjedő szabadságvesztéssel büntetendő. („KÉNYSZERMUNKA”)</a:t>
            </a:r>
          </a:p>
          <a:p>
            <a:pPr>
              <a:lnSpc>
                <a:spcPct val="80000"/>
              </a:lnSpc>
              <a:buFont typeface="Wingdings 2" panose="05020102010507070707" pitchFamily="18" charset="2"/>
              <a:buNone/>
              <a:defRPr/>
            </a:pPr>
            <a:r>
              <a:rPr lang="hu-HU" altLang="hu-HU" sz="1125"/>
              <a:t>(</a:t>
            </a:r>
            <a:r>
              <a:rPr lang="hu-HU" altLang="hu-HU" sz="1125">
                <a:solidFill>
                  <a:srgbClr val="0033CC"/>
                </a:solidFill>
              </a:rPr>
              <a:t>3) Aki mást a (2) bekezdésben meghatározott cselekmény megvalósítása érdekében toboroz, átad, átvesz, elad, megvásárol, elcserél, ellenszolgáltatásként átad vagy átvesz, másnak megszerez, szállít, elszállásol, elrejt, bűntett miatt </a:t>
            </a:r>
            <a:r>
              <a:rPr lang="hu-HU" altLang="hu-HU" sz="1125" u="sng">
                <a:solidFill>
                  <a:srgbClr val="0033CC"/>
                </a:solidFill>
              </a:rPr>
              <a:t>két évtől nyolc évig</a:t>
            </a:r>
            <a:r>
              <a:rPr lang="hu-HU" altLang="hu-HU" sz="1125">
                <a:solidFill>
                  <a:srgbClr val="0033CC"/>
                </a:solidFill>
              </a:rPr>
              <a:t> terjedő szabadságvesztéssel büntetendő.  (</a:t>
            </a:r>
            <a:r>
              <a:rPr lang="hu-HU" altLang="hu-HU" sz="1125">
                <a:solidFill>
                  <a:srgbClr val="FF0000"/>
                </a:solidFill>
              </a:rPr>
              <a:t>EBBERK</a:t>
            </a:r>
            <a:r>
              <a:rPr lang="hu-HU" altLang="hu-HU" sz="1125">
                <a:solidFill>
                  <a:srgbClr val="0033CC"/>
                </a:solidFill>
              </a:rPr>
              <a:t>- </a:t>
            </a:r>
            <a:r>
              <a:rPr lang="hu-HU" altLang="hu-HU" sz="1125">
                <a:solidFill>
                  <a:srgbClr val="00B050"/>
                </a:solidFill>
              </a:rPr>
              <a:t>KM</a:t>
            </a:r>
            <a:r>
              <a:rPr lang="hu-HU" altLang="hu-HU" sz="1125">
                <a:solidFill>
                  <a:srgbClr val="0033CC"/>
                </a:solidFill>
              </a:rPr>
              <a:t> ÉRDEKÉBEN)</a:t>
            </a:r>
          </a:p>
          <a:p>
            <a:pPr>
              <a:lnSpc>
                <a:spcPct val="80000"/>
              </a:lnSpc>
              <a:buFont typeface="Wingdings 2" panose="05020102010507070707" pitchFamily="18" charset="2"/>
              <a:buNone/>
              <a:defRPr/>
            </a:pPr>
            <a:r>
              <a:rPr lang="hu-HU" altLang="hu-HU" sz="1125"/>
              <a:t>(4) Aki a (2) vagy a (3) bekezdésben meghatározott bűncselekményt szexuális cselekmény végzése vagy emberi test tiltott felhasználása érdekében követi el, bűntett miatt öt évtől tíz évig terjedő szabadságvesztéssel büntetendő.</a:t>
            </a:r>
          </a:p>
          <a:p>
            <a:pPr>
              <a:lnSpc>
                <a:spcPct val="80000"/>
              </a:lnSpc>
              <a:buFont typeface="Wingdings 2" panose="05020102010507070707" pitchFamily="18" charset="2"/>
              <a:buNone/>
              <a:defRPr/>
            </a:pPr>
            <a:r>
              <a:rPr lang="hu-HU" altLang="hu-HU" sz="1125"/>
              <a:t>(5) A büntetés a (2) vagy a (3) bekezdésben meghatározott bűncselekmény esetén öt évtől tíz évig terjedő szabadságvesztés, a (4) bekezdésben meghatározott bűncselekmény esetén öt évtől tizenöt évig terjedő szabadságvesztés, ha azt</a:t>
            </a:r>
          </a:p>
          <a:p>
            <a:pPr>
              <a:lnSpc>
                <a:spcPct val="80000"/>
              </a:lnSpc>
              <a:defRPr/>
            </a:pPr>
            <a:r>
              <a:rPr lang="hu-HU" altLang="hu-HU" sz="1125"/>
              <a:t>a) tizennyolcadik életévét be nem töltött személy sérelmére,</a:t>
            </a:r>
          </a:p>
          <a:p>
            <a:pPr>
              <a:lnSpc>
                <a:spcPct val="80000"/>
              </a:lnSpc>
              <a:defRPr/>
            </a:pPr>
            <a:r>
              <a:rPr lang="hu-HU" altLang="hu-HU" sz="1125"/>
              <a:t>b) a sértett sanyargatásával,</a:t>
            </a:r>
          </a:p>
          <a:p>
            <a:pPr>
              <a:lnSpc>
                <a:spcPct val="80000"/>
              </a:lnSpc>
              <a:defRPr/>
            </a:pPr>
            <a:r>
              <a:rPr lang="hu-HU" altLang="hu-HU" sz="1125"/>
              <a:t>c) hivatalos személyként, e minőséget felhasználva, vagy</a:t>
            </a:r>
          </a:p>
          <a:p>
            <a:pPr>
              <a:lnSpc>
                <a:spcPct val="80000"/>
              </a:lnSpc>
              <a:defRPr/>
            </a:pPr>
            <a:r>
              <a:rPr lang="hu-HU" altLang="hu-HU" sz="1125"/>
              <a:t>d) több ember sérelmére</a:t>
            </a:r>
          </a:p>
          <a:p>
            <a:pPr>
              <a:lnSpc>
                <a:spcPct val="80000"/>
              </a:lnSpc>
              <a:defRPr/>
            </a:pPr>
            <a:r>
              <a:rPr lang="hu-HU" altLang="hu-HU" sz="1125"/>
              <a:t>követik el. ( A kényszermunka és a minősített emberkereskedelem súlyosabb esetei)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BA74693-222E-1863-D3B5-7653F2385413}"/>
              </a:ext>
            </a:extLst>
          </p:cNvPr>
          <p:cNvSpPr>
            <a:spLocks noGrp="1" noChangeArrowheads="1"/>
          </p:cNvSpPr>
          <p:nvPr>
            <p:ph type="title"/>
          </p:nvPr>
        </p:nvSpPr>
        <p:spPr>
          <a:xfrm>
            <a:off x="2855914" y="1063626"/>
            <a:ext cx="6326187" cy="530225"/>
          </a:xfrm>
        </p:spPr>
        <p:txBody>
          <a:bodyPr/>
          <a:lstStyle/>
          <a:p>
            <a:r>
              <a:rPr lang="hu-HU" altLang="hu-HU" sz="2700">
                <a:solidFill>
                  <a:srgbClr val="FF00FF"/>
                </a:solidFill>
              </a:rPr>
              <a:t>Emberkereskedelem és kényszermunka II.</a:t>
            </a:r>
          </a:p>
        </p:txBody>
      </p:sp>
      <p:sp>
        <p:nvSpPr>
          <p:cNvPr id="52227" name="Rectangle 3">
            <a:extLst>
              <a:ext uri="{FF2B5EF4-FFF2-40B4-BE49-F238E27FC236}">
                <a16:creationId xmlns:a16="http://schemas.microsoft.com/office/drawing/2014/main" id="{02C59BF2-C548-8DF5-7949-FD304E7154CF}"/>
              </a:ext>
            </a:extLst>
          </p:cNvPr>
          <p:cNvSpPr>
            <a:spLocks noGrp="1" noChangeArrowheads="1"/>
          </p:cNvSpPr>
          <p:nvPr>
            <p:ph type="body" idx="1"/>
          </p:nvPr>
        </p:nvSpPr>
        <p:spPr>
          <a:xfrm>
            <a:off x="2909889" y="1701801"/>
            <a:ext cx="6480175" cy="4049713"/>
          </a:xfrm>
        </p:spPr>
        <p:txBody>
          <a:bodyPr/>
          <a:lstStyle/>
          <a:p>
            <a:pPr>
              <a:lnSpc>
                <a:spcPct val="80000"/>
              </a:lnSpc>
              <a:buFont typeface="Wingdings 2" panose="05020102010507070707" pitchFamily="18" charset="2"/>
              <a:buNone/>
              <a:defRPr/>
            </a:pPr>
            <a:r>
              <a:rPr lang="hu-HU" altLang="hu-HU" sz="1350"/>
              <a:t>(6) A büntetés a (2) vagy a (3) bekezdésben meghatározott bűncselekmény esetén öt évtől tizenöt évig terjedő szabadságvesztés, a (4) bekezdésben meghatározott bűncselekmény esetén öt évtől húsz évig vagy életfogytig terjedő szabadságvesztés, ha azt</a:t>
            </a:r>
          </a:p>
          <a:p>
            <a:pPr>
              <a:lnSpc>
                <a:spcPct val="80000"/>
              </a:lnSpc>
              <a:defRPr/>
            </a:pPr>
            <a:r>
              <a:rPr lang="hu-HU" altLang="hu-HU" sz="1350"/>
              <a:t>a) tizenkettedik életévét be nem töltött személy sérelmére, vagy</a:t>
            </a:r>
          </a:p>
          <a:p>
            <a:pPr>
              <a:lnSpc>
                <a:spcPct val="80000"/>
              </a:lnSpc>
              <a:defRPr/>
            </a:pPr>
            <a:r>
              <a:rPr lang="hu-HU" altLang="hu-HU" sz="1350"/>
              <a:t>b) életveszélyt vagy különösen súlyos hátrányt okozva</a:t>
            </a:r>
          </a:p>
          <a:p>
            <a:pPr>
              <a:lnSpc>
                <a:spcPct val="80000"/>
              </a:lnSpc>
              <a:defRPr/>
            </a:pPr>
            <a:r>
              <a:rPr lang="hu-HU" altLang="hu-HU" sz="1350"/>
              <a:t>követik el.  (A </a:t>
            </a:r>
            <a:r>
              <a:rPr lang="hu-HU" altLang="hu-HU" sz="1350">
                <a:solidFill>
                  <a:srgbClr val="00B050"/>
                </a:solidFill>
              </a:rPr>
              <a:t>KÉNYSZERMUNKA</a:t>
            </a:r>
            <a:r>
              <a:rPr lang="hu-HU" altLang="hu-HU" sz="1350"/>
              <a:t> ÉS A </a:t>
            </a:r>
            <a:r>
              <a:rPr lang="hu-HU" altLang="hu-HU" sz="1350">
                <a:solidFill>
                  <a:srgbClr val="0070C0"/>
                </a:solidFill>
              </a:rPr>
              <a:t>MINŐSÍTETT EMBERKERESKEDELEM</a:t>
            </a:r>
            <a:r>
              <a:rPr lang="hu-HU" altLang="hu-HU" sz="1350"/>
              <a:t> SÚLYOSABB ESETEI)</a:t>
            </a:r>
          </a:p>
          <a:p>
            <a:pPr>
              <a:lnSpc>
                <a:spcPct val="80000"/>
              </a:lnSpc>
              <a:buFont typeface="Wingdings 2" panose="05020102010507070707" pitchFamily="18" charset="2"/>
              <a:buNone/>
              <a:defRPr/>
            </a:pPr>
            <a:endParaRPr lang="hu-HU" altLang="hu-HU" sz="1350">
              <a:solidFill>
                <a:srgbClr val="CC0066"/>
              </a:solidFill>
            </a:endParaRPr>
          </a:p>
          <a:p>
            <a:pPr>
              <a:lnSpc>
                <a:spcPct val="80000"/>
              </a:lnSpc>
              <a:buFont typeface="Wingdings 2" panose="05020102010507070707" pitchFamily="18" charset="2"/>
              <a:buNone/>
              <a:defRPr/>
            </a:pPr>
            <a:r>
              <a:rPr lang="hu-HU" altLang="hu-HU" sz="1350">
                <a:solidFill>
                  <a:srgbClr val="7030A0"/>
                </a:solidFill>
              </a:rPr>
              <a:t>(7) Aki emberkereskedelem és kényszermunkára irányuló előkészületet követ el, az (1) bekezdésben meghatározott  esetben vétség miatt egy évig, a (2) vagy (3) bekezdésben meghatározott esetben bűntett miatt három évig, a (4) bekezdésben meghatározott esetben egy évtől öt évig terjedő szabadságvesztéssel büntetendő. (ELŐKÉSZÜLET)</a:t>
            </a:r>
          </a:p>
          <a:p>
            <a:pPr>
              <a:lnSpc>
                <a:spcPct val="80000"/>
              </a:lnSpc>
              <a:buFont typeface="Wingdings 2" panose="05020102010507070707" pitchFamily="18" charset="2"/>
              <a:buNone/>
              <a:defRPr/>
            </a:pPr>
            <a:r>
              <a:rPr lang="hu-HU" altLang="hu-HU" sz="1350">
                <a:solidFill>
                  <a:srgbClr val="FFC000"/>
                </a:solidFill>
              </a:rPr>
              <a:t>(</a:t>
            </a:r>
            <a:r>
              <a:rPr lang="hu-HU" altLang="hu-HU" sz="1350">
                <a:solidFill>
                  <a:srgbClr val="CC9900"/>
                </a:solidFill>
              </a:rPr>
              <a:t>8) Aki</a:t>
            </a:r>
          </a:p>
          <a:p>
            <a:pPr>
              <a:lnSpc>
                <a:spcPct val="80000"/>
              </a:lnSpc>
              <a:defRPr/>
            </a:pPr>
            <a:r>
              <a:rPr lang="hu-HU" altLang="hu-HU" sz="1350">
                <a:solidFill>
                  <a:srgbClr val="CC9900"/>
                </a:solidFill>
              </a:rPr>
              <a:t>a) a (2) bekezdésben meghatározott emberkereskedelem és kényszermunka sértettjének munkáját, munka jellegű tevékenységét, egyéb szolgáltatását vagy jogellenes cselekményét igénybe veszi vagy felhasználja, három évig  terjedő szabadságvesztéssel,</a:t>
            </a:r>
          </a:p>
          <a:p>
            <a:pPr>
              <a:lnSpc>
                <a:spcPct val="80000"/>
              </a:lnSpc>
              <a:defRPr/>
            </a:pPr>
            <a:r>
              <a:rPr lang="hu-HU" altLang="hu-HU" sz="1350">
                <a:solidFill>
                  <a:srgbClr val="CC9900"/>
                </a:solidFill>
              </a:rPr>
              <a:t>b) az a) pontban meghatározott bűncselekményt szexuális cselekmény igénybevételével vagy emberi test tiltott felhasználása érdekében követi el, egy évtől öt évig terjedő szabadságvesztéssel büntetendő.”  (kényszermunka  igénybe vétele, felhasználása)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DF7333B2-C88B-E620-3A22-F650ADD8A0DB}"/>
              </a:ext>
            </a:extLst>
          </p:cNvPr>
          <p:cNvSpPr>
            <a:spLocks noGrp="1" noChangeArrowheads="1"/>
          </p:cNvSpPr>
          <p:nvPr>
            <p:ph type="title"/>
          </p:nvPr>
        </p:nvSpPr>
        <p:spPr/>
        <p:txBody>
          <a:bodyPr/>
          <a:lstStyle/>
          <a:p>
            <a:r>
              <a:rPr lang="hu-HU" altLang="hu-HU"/>
              <a:t>A bűncselekmény leegyszerűsített szerkezete</a:t>
            </a:r>
          </a:p>
        </p:txBody>
      </p:sp>
      <p:sp>
        <p:nvSpPr>
          <p:cNvPr id="3" name="Tartalom helye 2">
            <a:extLst>
              <a:ext uri="{FF2B5EF4-FFF2-40B4-BE49-F238E27FC236}">
                <a16:creationId xmlns:a16="http://schemas.microsoft.com/office/drawing/2014/main" id="{BC24D1E9-11AD-973C-66F6-DE4B82E4A659}"/>
              </a:ext>
            </a:extLst>
          </p:cNvPr>
          <p:cNvSpPr>
            <a:spLocks noGrp="1"/>
          </p:cNvSpPr>
          <p:nvPr>
            <p:ph idx="1"/>
          </p:nvPr>
        </p:nvSpPr>
        <p:spPr/>
        <p:txBody>
          <a:bodyPr/>
          <a:lstStyle/>
          <a:p>
            <a:pPr>
              <a:defRPr/>
            </a:pPr>
            <a:r>
              <a:rPr lang="hu-HU" sz="1800" dirty="0"/>
              <a:t>1) hagyományos emberkereskedelem </a:t>
            </a:r>
            <a:r>
              <a:rPr lang="hu-HU" sz="1800" dirty="0">
                <a:solidFill>
                  <a:srgbClr val="FF0000"/>
                </a:solidFill>
              </a:rPr>
              <a:t>(EK) </a:t>
            </a:r>
            <a:r>
              <a:rPr lang="hu-HU" sz="1800" dirty="0"/>
              <a:t>– (1) </a:t>
            </a:r>
            <a:r>
              <a:rPr lang="hu-HU" sz="1800" dirty="0" err="1"/>
              <a:t>bek</a:t>
            </a:r>
            <a:r>
              <a:rPr lang="hu-HU" sz="1800" dirty="0"/>
              <a:t>.</a:t>
            </a:r>
          </a:p>
          <a:p>
            <a:pPr>
              <a:defRPr/>
            </a:pPr>
            <a:r>
              <a:rPr lang="hu-HU" sz="1800" dirty="0"/>
              <a:t>2 munkára rábírás vagy kényszerítés </a:t>
            </a:r>
            <a:r>
              <a:rPr lang="hu-HU" sz="1800" dirty="0">
                <a:solidFill>
                  <a:schemeClr val="bg1">
                    <a:lumMod val="25000"/>
                  </a:schemeClr>
                </a:solidFill>
              </a:rPr>
              <a:t>(KM) </a:t>
            </a:r>
            <a:r>
              <a:rPr lang="hu-HU" sz="1800" dirty="0"/>
              <a:t>– (2) </a:t>
            </a:r>
            <a:r>
              <a:rPr lang="hu-HU" sz="1800" dirty="0" err="1"/>
              <a:t>bek</a:t>
            </a:r>
            <a:r>
              <a:rPr lang="hu-HU" sz="1800" dirty="0"/>
              <a:t>.</a:t>
            </a:r>
          </a:p>
          <a:p>
            <a:pPr>
              <a:defRPr/>
            </a:pPr>
            <a:r>
              <a:rPr lang="hu-HU" sz="1800" dirty="0"/>
              <a:t>3) EK – KM céljából  </a:t>
            </a:r>
            <a:r>
              <a:rPr lang="hu-HU" sz="1800" dirty="0">
                <a:solidFill>
                  <a:srgbClr val="0033CC"/>
                </a:solidFill>
              </a:rPr>
              <a:t>(EK-</a:t>
            </a:r>
            <a:r>
              <a:rPr lang="hu-HU" sz="1800" dirty="0" err="1">
                <a:solidFill>
                  <a:srgbClr val="0033CC"/>
                </a:solidFill>
              </a:rPr>
              <a:t>KMc</a:t>
            </a:r>
            <a:r>
              <a:rPr lang="hu-HU" sz="1800" dirty="0">
                <a:solidFill>
                  <a:srgbClr val="0033CC"/>
                </a:solidFill>
              </a:rPr>
              <a:t>)</a:t>
            </a:r>
            <a:r>
              <a:rPr lang="hu-HU" sz="1800" dirty="0"/>
              <a:t> - (3) </a:t>
            </a:r>
            <a:r>
              <a:rPr lang="hu-HU" sz="1800" dirty="0" err="1"/>
              <a:t>bek</a:t>
            </a:r>
            <a:r>
              <a:rPr lang="hu-HU" sz="1800" dirty="0"/>
              <a:t>.</a:t>
            </a:r>
          </a:p>
          <a:p>
            <a:pPr>
              <a:defRPr/>
            </a:pPr>
            <a:r>
              <a:rPr lang="hu-HU" sz="1800" dirty="0"/>
              <a:t>4) </a:t>
            </a:r>
            <a:r>
              <a:rPr lang="hu-HU" sz="1800" dirty="0">
                <a:solidFill>
                  <a:schemeClr val="bg1">
                    <a:lumMod val="25000"/>
                  </a:schemeClr>
                </a:solidFill>
              </a:rPr>
              <a:t>KM</a:t>
            </a:r>
            <a:r>
              <a:rPr lang="hu-HU" sz="1800" dirty="0"/>
              <a:t> és </a:t>
            </a:r>
            <a:r>
              <a:rPr lang="hu-HU" sz="1800" dirty="0">
                <a:solidFill>
                  <a:srgbClr val="0033CC"/>
                </a:solidFill>
              </a:rPr>
              <a:t>EK-</a:t>
            </a:r>
            <a:r>
              <a:rPr lang="hu-HU" sz="1800" dirty="0" err="1">
                <a:solidFill>
                  <a:srgbClr val="0033CC"/>
                </a:solidFill>
              </a:rPr>
              <a:t>KMc</a:t>
            </a:r>
            <a:r>
              <a:rPr lang="hu-HU" sz="1800" dirty="0"/>
              <a:t> fokozatosan súlyosabban minősülő</a:t>
            </a:r>
          </a:p>
          <a:p>
            <a:pPr marL="0" indent="0">
              <a:buNone/>
              <a:defRPr/>
            </a:pPr>
            <a:r>
              <a:rPr lang="hu-HU" sz="1800" dirty="0"/>
              <a:t>   esetei (szex, szerv – (4) </a:t>
            </a:r>
            <a:r>
              <a:rPr lang="hu-HU" sz="1800" dirty="0" err="1"/>
              <a:t>bek</a:t>
            </a:r>
            <a:r>
              <a:rPr lang="hu-HU" sz="1800" dirty="0"/>
              <a:t>., 18, 12 év, </a:t>
            </a:r>
            <a:r>
              <a:rPr lang="hu-HU" sz="1800" dirty="0" err="1"/>
              <a:t>hiv.szem</a:t>
            </a:r>
            <a:r>
              <a:rPr lang="hu-HU" sz="1800" dirty="0"/>
              <a:t>.,</a:t>
            </a:r>
          </a:p>
          <a:p>
            <a:pPr marL="0" indent="0">
              <a:buNone/>
              <a:defRPr/>
            </a:pPr>
            <a:r>
              <a:rPr lang="hu-HU" sz="1800" dirty="0"/>
              <a:t>   sanyargatás, több személy sérelmére – (5),(6) </a:t>
            </a:r>
            <a:r>
              <a:rPr lang="hu-HU" sz="1800" dirty="0" err="1"/>
              <a:t>bek</a:t>
            </a:r>
            <a:r>
              <a:rPr lang="hu-HU" sz="1800" dirty="0"/>
              <a:t>.</a:t>
            </a:r>
          </a:p>
          <a:p>
            <a:pPr>
              <a:defRPr/>
            </a:pPr>
            <a:r>
              <a:rPr lang="hu-HU" sz="1800" dirty="0"/>
              <a:t>5) előkészület (fokozatosan súlyosabb) – (7) </a:t>
            </a:r>
            <a:r>
              <a:rPr lang="hu-HU" sz="1800" dirty="0" err="1"/>
              <a:t>bek</a:t>
            </a:r>
            <a:r>
              <a:rPr lang="hu-HU" sz="1800" dirty="0"/>
              <a:t>.</a:t>
            </a:r>
          </a:p>
          <a:p>
            <a:pPr>
              <a:defRPr/>
            </a:pPr>
            <a:r>
              <a:rPr lang="hu-HU" sz="1800" dirty="0"/>
              <a:t>6) </a:t>
            </a:r>
            <a:r>
              <a:rPr lang="hu-HU" sz="1800" dirty="0">
                <a:solidFill>
                  <a:srgbClr val="CC9900"/>
                </a:solidFill>
              </a:rPr>
              <a:t>KM igénybe vétele – </a:t>
            </a:r>
            <a:r>
              <a:rPr lang="hu-HU" sz="1800" dirty="0"/>
              <a:t>(8) </a:t>
            </a:r>
            <a:r>
              <a:rPr lang="hu-HU" sz="1800" dirty="0" err="1"/>
              <a:t>bek</a:t>
            </a:r>
            <a:r>
              <a:rPr lang="hu-HU" sz="1800" dirty="0"/>
              <a:t>.</a:t>
            </a:r>
          </a:p>
          <a:p>
            <a:pPr>
              <a:defRPr/>
            </a:pPr>
            <a:endParaRPr lang="hu-HU" sz="1800" dirty="0"/>
          </a:p>
          <a:p>
            <a:pPr>
              <a:defRPr/>
            </a:pPr>
            <a:endParaRPr lang="hu-HU" dirty="0"/>
          </a:p>
        </p:txBody>
      </p:sp>
      <p:sp>
        <p:nvSpPr>
          <p:cNvPr id="53252" name="Dia számának helye 3">
            <a:extLst>
              <a:ext uri="{FF2B5EF4-FFF2-40B4-BE49-F238E27FC236}">
                <a16:creationId xmlns:a16="http://schemas.microsoft.com/office/drawing/2014/main" id="{69231CC9-AEB9-8CB1-CA33-50E57BE8A88C}"/>
              </a:ext>
            </a:extLst>
          </p:cNvPr>
          <p:cNvSpPr>
            <a:spLocks noGrp="1" noChangeArrowheads="1"/>
          </p:cNvSpPr>
          <p:nvPr>
            <p:ph type="sldNum" sz="quarter" idx="12"/>
          </p:nvPr>
        </p:nvSpPr>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defRPr/>
            </a:pPr>
            <a:fld id="{87A17DB4-85D1-4F44-BA1B-9C2FA336F4CC}" type="slidenum">
              <a:rPr lang="hu-HU" altLang="hu-HU" sz="1050">
                <a:solidFill>
                  <a:srgbClr val="FFFFFF"/>
                </a:solidFill>
                <a:latin typeface="Gill Sans MT" panose="020B0502020104020203" pitchFamily="34" charset="-18"/>
              </a:rPr>
              <a:pPr fontAlgn="base">
                <a:spcBef>
                  <a:spcPct val="0"/>
                </a:spcBef>
                <a:spcAft>
                  <a:spcPct val="0"/>
                </a:spcAft>
                <a:buNone/>
                <a:defRPr/>
              </a:pPr>
              <a:t>48</a:t>
            </a:fld>
            <a:endParaRPr lang="hu-HU" altLang="hu-HU" sz="1050">
              <a:solidFill>
                <a:srgbClr val="FFFFFF"/>
              </a:solidFill>
              <a:latin typeface="Gill Sans MT" panose="020B0502020104020203" pitchFamily="34" charset="-1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a:extLst>
              <a:ext uri="{FF2B5EF4-FFF2-40B4-BE49-F238E27FC236}">
                <a16:creationId xmlns:a16="http://schemas.microsoft.com/office/drawing/2014/main" id="{3D1E2352-1633-4CA5-2CC3-C1059A3E193A}"/>
              </a:ext>
            </a:extLst>
          </p:cNvPr>
          <p:cNvSpPr>
            <a:spLocks noGrp="1" noChangeArrowheads="1"/>
          </p:cNvSpPr>
          <p:nvPr>
            <p:ph type="title"/>
          </p:nvPr>
        </p:nvSpPr>
        <p:spPr/>
        <p:txBody>
          <a:bodyPr/>
          <a:lstStyle/>
          <a:p>
            <a:r>
              <a:rPr lang="hu-HU" altLang="hu-HU"/>
              <a:t>Jelentős érdeksérelem</a:t>
            </a:r>
          </a:p>
        </p:txBody>
      </p:sp>
      <p:sp>
        <p:nvSpPr>
          <p:cNvPr id="26627" name="Tartalom helye 2">
            <a:extLst>
              <a:ext uri="{FF2B5EF4-FFF2-40B4-BE49-F238E27FC236}">
                <a16:creationId xmlns:a16="http://schemas.microsoft.com/office/drawing/2014/main" id="{BBFF94C0-CFDC-0159-97B6-B0808FAE2402}"/>
              </a:ext>
            </a:extLst>
          </p:cNvPr>
          <p:cNvSpPr>
            <a:spLocks noGrp="1" noChangeArrowheads="1"/>
          </p:cNvSpPr>
          <p:nvPr>
            <p:ph idx="1"/>
          </p:nvPr>
        </p:nvSpPr>
        <p:spPr/>
        <p:txBody>
          <a:bodyPr/>
          <a:lstStyle/>
          <a:p>
            <a:r>
              <a:rPr lang="hu-HU" altLang="hu-HU" sz="2800"/>
              <a:t>Valamely a sértett oldalán jelentkező anyagi, morális, egzisztenciális, családi kihatással járó hátrányos helyzet, ha pl. a sértett cselekvési szabadságának koúrlátozottsága folytán valamely, a jövőjét befolyásoló eseményen nem tud megjelenni, jogvesztő határidőt mulasztása miatt súlyos anyagi hátrány éri, családi élete, személyes sorsa megrendül, stb.</a:t>
            </a:r>
          </a:p>
          <a:p>
            <a:r>
              <a:rPr lang="hu-HU" altLang="hu-HU" sz="2800"/>
              <a:t>A személyes érzékenységtől független, gondatlanság is kiterjedhet rá.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0AB20E-FC5E-E1A9-5DD7-649CF76A3F1F}"/>
              </a:ext>
            </a:extLst>
          </p:cNvPr>
          <p:cNvSpPr>
            <a:spLocks noGrp="1"/>
          </p:cNvSpPr>
          <p:nvPr>
            <p:ph type="title"/>
          </p:nvPr>
        </p:nvSpPr>
        <p:spPr>
          <a:xfrm>
            <a:off x="1981200" y="188640"/>
            <a:ext cx="8229600" cy="432048"/>
          </a:xfrm>
        </p:spPr>
        <p:txBody>
          <a:bodyPr/>
          <a:lstStyle/>
          <a:p>
            <a:r>
              <a:rPr lang="hu-HU" dirty="0"/>
              <a:t>Kommentárok</a:t>
            </a:r>
          </a:p>
        </p:txBody>
      </p:sp>
      <p:pic>
        <p:nvPicPr>
          <p:cNvPr id="5" name="Tartalom helye 4" descr="A képen szöveg, képernyőkép, Téglalap, Betűtípus látható&#10;&#10;Automatikusan generált leírás">
            <a:extLst>
              <a:ext uri="{FF2B5EF4-FFF2-40B4-BE49-F238E27FC236}">
                <a16:creationId xmlns:a16="http://schemas.microsoft.com/office/drawing/2014/main" id="{C59DD221-0298-F1FB-B424-C7BE5F7E71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1272" y="663807"/>
            <a:ext cx="3168352" cy="3700635"/>
          </a:xfrm>
        </p:spPr>
      </p:pic>
      <p:pic>
        <p:nvPicPr>
          <p:cNvPr id="6" name="Kép 5">
            <a:extLst>
              <a:ext uri="{FF2B5EF4-FFF2-40B4-BE49-F238E27FC236}">
                <a16:creationId xmlns:a16="http://schemas.microsoft.com/office/drawing/2014/main" id="{B5513050-AF48-7E79-137B-36B47C758557}"/>
              </a:ext>
            </a:extLst>
          </p:cNvPr>
          <p:cNvPicPr>
            <a:picLocks noChangeAspect="1"/>
          </p:cNvPicPr>
          <p:nvPr/>
        </p:nvPicPr>
        <p:blipFill>
          <a:blip r:embed="rId3"/>
          <a:stretch>
            <a:fillRect/>
          </a:stretch>
        </p:blipFill>
        <p:spPr>
          <a:xfrm>
            <a:off x="5776686" y="2902675"/>
            <a:ext cx="2734042" cy="4079703"/>
          </a:xfrm>
          <a:prstGeom prst="rect">
            <a:avLst/>
          </a:prstGeom>
        </p:spPr>
      </p:pic>
      <p:pic>
        <p:nvPicPr>
          <p:cNvPr id="7" name="Kép 6">
            <a:extLst>
              <a:ext uri="{FF2B5EF4-FFF2-40B4-BE49-F238E27FC236}">
                <a16:creationId xmlns:a16="http://schemas.microsoft.com/office/drawing/2014/main" id="{0F2257FC-086A-3F58-79D9-182D91066C03}"/>
              </a:ext>
            </a:extLst>
          </p:cNvPr>
          <p:cNvPicPr>
            <a:picLocks noChangeAspect="1"/>
          </p:cNvPicPr>
          <p:nvPr/>
        </p:nvPicPr>
        <p:blipFill>
          <a:blip r:embed="rId4"/>
          <a:stretch>
            <a:fillRect/>
          </a:stretch>
        </p:blipFill>
        <p:spPr>
          <a:xfrm>
            <a:off x="7830403" y="176518"/>
            <a:ext cx="2734042" cy="3645389"/>
          </a:xfrm>
          <a:prstGeom prst="rect">
            <a:avLst/>
          </a:prstGeom>
        </p:spPr>
      </p:pic>
      <p:pic>
        <p:nvPicPr>
          <p:cNvPr id="8" name="Kép 7">
            <a:extLst>
              <a:ext uri="{FF2B5EF4-FFF2-40B4-BE49-F238E27FC236}">
                <a16:creationId xmlns:a16="http://schemas.microsoft.com/office/drawing/2014/main" id="{F16399ED-BA8A-9986-7F05-A7E41DA02C55}"/>
              </a:ext>
            </a:extLst>
          </p:cNvPr>
          <p:cNvPicPr>
            <a:picLocks noChangeAspect="1"/>
          </p:cNvPicPr>
          <p:nvPr/>
        </p:nvPicPr>
        <p:blipFill>
          <a:blip r:embed="rId5"/>
          <a:stretch>
            <a:fillRect/>
          </a:stretch>
        </p:blipFill>
        <p:spPr>
          <a:xfrm>
            <a:off x="1805635" y="2331469"/>
            <a:ext cx="3168352" cy="4516587"/>
          </a:xfrm>
          <a:prstGeom prst="rect">
            <a:avLst/>
          </a:prstGeom>
        </p:spPr>
      </p:pic>
    </p:spTree>
    <p:extLst>
      <p:ext uri="{BB962C8B-B14F-4D97-AF65-F5344CB8AC3E}">
        <p14:creationId xmlns:p14="http://schemas.microsoft.com/office/powerpoint/2010/main" val="1380942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Group 2">
            <a:extLst>
              <a:ext uri="{FF2B5EF4-FFF2-40B4-BE49-F238E27FC236}">
                <a16:creationId xmlns:a16="http://schemas.microsoft.com/office/drawing/2014/main" id="{E6ADE03E-1D1A-C615-3D53-E9F62914AD5E}"/>
              </a:ext>
            </a:extLst>
          </p:cNvPr>
          <p:cNvGraphicFramePr>
            <a:graphicFrameLocks noGrp="1"/>
          </p:cNvGraphicFramePr>
          <p:nvPr/>
        </p:nvGraphicFramePr>
        <p:xfrm>
          <a:off x="1524000" y="44450"/>
          <a:ext cx="9144000" cy="6813551"/>
        </p:xfrm>
        <a:graphic>
          <a:graphicData uri="http://schemas.openxmlformats.org/drawingml/2006/table">
            <a:tbl>
              <a:tblPr/>
              <a:tblGrid>
                <a:gridCol w="17208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579688">
                  <a:extLst>
                    <a:ext uri="{9D8B030D-6E8A-4147-A177-3AD203B41FA5}">
                      <a16:colId xmlns:a16="http://schemas.microsoft.com/office/drawing/2014/main" val="20002"/>
                    </a:ext>
                  </a:extLst>
                </a:gridCol>
                <a:gridCol w="2424112">
                  <a:extLst>
                    <a:ext uri="{9D8B030D-6E8A-4147-A177-3AD203B41FA5}">
                      <a16:colId xmlns:a16="http://schemas.microsoft.com/office/drawing/2014/main" val="20003"/>
                    </a:ext>
                  </a:extLst>
                </a:gridCol>
              </a:tblGrid>
              <a:tr h="10953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0" i="0" u="none" strike="noStrike" cap="none" normalizeH="0" baseline="0">
                        <a:ln>
                          <a:noFill/>
                        </a:ln>
                        <a:solidFill>
                          <a:schemeClr val="tx1"/>
                        </a:solidFill>
                        <a:effectLst/>
                        <a:latin typeface="Arial" panose="020B0604020202020204" pitchFamily="34"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motívum, illetve célzat</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mód és elkövetési magatartás</a:t>
                      </a:r>
                      <a:endParaRPr kumimoji="0" lang="hu-HU" altLang="hu-HU"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eredmény</a:t>
                      </a:r>
                      <a:endParaRPr kumimoji="0" lang="hu-HU" altLang="hu-HU" sz="2400" b="0" i="1"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Kényszerí-tés</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(195.§)</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row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u-HU" altLang="hu-HU"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erőszakkal vagy fenyegetéssel mást arra kényszerít,</a:t>
                      </a:r>
                      <a:endParaRPr kumimoji="0" lang="hu-HU" altLang="hu-HU"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hogy valamit tegyen, ne tegyen vagy eltűrjön</a:t>
                      </a:r>
                      <a:endParaRPr kumimoji="0" lang="hu-HU" altLang="hu-HU"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hu-HU" altLang="hu-HU" sz="3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jelentős érdek-sérelem</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8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Önbírásko-dás</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(368.§)</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jogos, vagy jogosnak vélt vagyoni igény érvényesítése</a:t>
                      </a:r>
                      <a:endPar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2"/>
                  </a:ext>
                </a:extLst>
              </a:tr>
              <a:tr h="2271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Zsarolás</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(367.§)</a:t>
                      </a:r>
                      <a:endParaRPr kumimoji="0" lang="hu-HU" altLang="hu-HU" sz="24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jogtalan haszonszerzés</a:t>
                      </a:r>
                      <a:endParaRPr kumimoji="0"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vagyoni hátrány okozása</a:t>
                      </a:r>
                      <a:endParaRPr kumimoji="0" lang="hu-HU" altLang="hu-HU" sz="2400" b="0" i="0" u="none" strike="noStrike" cap="none" normalizeH="0" baseline="0">
                        <a:ln>
                          <a:noFill/>
                        </a:ln>
                        <a:solidFill>
                          <a:schemeClr val="tx1"/>
                        </a:solidFill>
                        <a:effectLst/>
                        <a:latin typeface="Arial" panose="020B0604020202020204" pitchFamily="34"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9725" name="Rectangle 31">
            <a:extLst>
              <a:ext uri="{FF2B5EF4-FFF2-40B4-BE49-F238E27FC236}">
                <a16:creationId xmlns:a16="http://schemas.microsoft.com/office/drawing/2014/main" id="{23006EE9-63B6-76E8-EB13-D3EC2843D030}"/>
              </a:ext>
            </a:extLst>
          </p:cNvPr>
          <p:cNvSpPr>
            <a:spLocks noChangeArrowheads="1"/>
          </p:cNvSpPr>
          <p:nvPr/>
        </p:nvSpPr>
        <p:spPr bwMode="auto">
          <a:xfrm>
            <a:off x="1524001" y="558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7E5F71-F4E6-BAD4-D19D-5EBB16721D59}"/>
              </a:ext>
            </a:extLst>
          </p:cNvPr>
          <p:cNvSpPr>
            <a:spLocks noGrp="1" noChangeArrowheads="1"/>
          </p:cNvSpPr>
          <p:nvPr>
            <p:ph type="ctrTitle"/>
          </p:nvPr>
        </p:nvSpPr>
        <p:spPr>
          <a:xfrm>
            <a:off x="2209800" y="1125538"/>
            <a:ext cx="7772400" cy="172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hu-HU" altLang="hu-HU" sz="4400">
                <a:effectLst/>
              </a:rPr>
              <a:t>Btk. XIX. fejezet</a:t>
            </a:r>
          </a:p>
        </p:txBody>
      </p:sp>
      <p:sp>
        <p:nvSpPr>
          <p:cNvPr id="4099" name="Rectangle 3">
            <a:extLst>
              <a:ext uri="{FF2B5EF4-FFF2-40B4-BE49-F238E27FC236}">
                <a16:creationId xmlns:a16="http://schemas.microsoft.com/office/drawing/2014/main" id="{6540224A-E55C-12E5-1905-D2A110292317}"/>
              </a:ext>
            </a:extLst>
          </p:cNvPr>
          <p:cNvSpPr>
            <a:spLocks noGrp="1" noChangeArrowheads="1"/>
          </p:cNvSpPr>
          <p:nvPr>
            <p:ph type="subTitle" idx="1"/>
          </p:nvPr>
        </p:nvSpPr>
        <p:spPr>
          <a:xfrm>
            <a:off x="2927350" y="2781300"/>
            <a:ext cx="64008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3200" dirty="0">
                <a:effectLst/>
                <a:latin typeface="Arial" panose="020B0604020202020204" pitchFamily="34" charset="0"/>
              </a:rPr>
              <a:t>A nem élet szabadsága és a nemi erkölcs elleni bűncselekmények</a:t>
            </a:r>
          </a:p>
          <a:p>
            <a:endParaRPr lang="hu-HU" altLang="hu-HU" sz="3200" dirty="0">
              <a:effectLst/>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FE1E82B-105F-4714-9CEC-63068AE32D07}"/>
              </a:ext>
            </a:extLst>
          </p:cNvPr>
          <p:cNvSpPr>
            <a:spLocks noGrp="1" noChangeArrowheads="1"/>
          </p:cNvSpPr>
          <p:nvPr>
            <p:ph type="title"/>
          </p:nvPr>
        </p:nvSpPr>
        <p:spPr>
          <a:xfrm>
            <a:off x="1919288" y="1"/>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3600">
                <a:effectLst/>
              </a:rPr>
              <a:t>A fontosabb szabályozási elvek, fogalmak</a:t>
            </a:r>
          </a:p>
        </p:txBody>
      </p:sp>
      <p:sp>
        <p:nvSpPr>
          <p:cNvPr id="4099" name="Rectangle 3">
            <a:extLst>
              <a:ext uri="{FF2B5EF4-FFF2-40B4-BE49-F238E27FC236}">
                <a16:creationId xmlns:a16="http://schemas.microsoft.com/office/drawing/2014/main" id="{EED7DEAA-252C-67DB-2D7C-C9F00B7F0153}"/>
              </a:ext>
            </a:extLst>
          </p:cNvPr>
          <p:cNvSpPr>
            <a:spLocks noGrp="1" noChangeArrowheads="1"/>
          </p:cNvSpPr>
          <p:nvPr>
            <p:ph type="body" idx="1"/>
          </p:nvPr>
        </p:nvSpPr>
        <p:spPr>
          <a:xfrm>
            <a:off x="1981200" y="1125538"/>
            <a:ext cx="8229600" cy="5732462"/>
          </a:xfrm>
        </p:spPr>
        <p:txBody>
          <a:bodyPr/>
          <a:lstStyle/>
          <a:p>
            <a:pPr>
              <a:lnSpc>
                <a:spcPct val="80000"/>
              </a:lnSpc>
              <a:defRPr/>
            </a:pPr>
            <a:r>
              <a:rPr lang="hu-HU" altLang="hu-HU" sz="2000" dirty="0">
                <a:effectLst/>
              </a:rPr>
              <a:t>Büntetendő a szexuális cselekményre vagy annak eltűrésére „egyszerű” fenyegetéssel való kényszerítés (</a:t>
            </a:r>
            <a:r>
              <a:rPr lang="hu-HU" altLang="hu-HU" sz="2000" i="1" u="sng" dirty="0">
                <a:effectLst/>
              </a:rPr>
              <a:t>szexuális kényszerítés</a:t>
            </a:r>
            <a:r>
              <a:rPr lang="hu-HU" altLang="hu-HU" sz="2000" dirty="0">
                <a:effectLst/>
              </a:rPr>
              <a:t>) – </a:t>
            </a:r>
            <a:r>
              <a:rPr lang="hu-HU" altLang="hu-HU" sz="2000" b="1" dirty="0">
                <a:effectLst/>
              </a:rPr>
              <a:t>196. §</a:t>
            </a:r>
          </a:p>
          <a:p>
            <a:pPr>
              <a:lnSpc>
                <a:spcPct val="80000"/>
              </a:lnSpc>
              <a:defRPr/>
            </a:pPr>
            <a:r>
              <a:rPr lang="hu-HU" altLang="hu-HU" sz="2000" dirty="0">
                <a:effectLst/>
              </a:rPr>
              <a:t>a </a:t>
            </a:r>
            <a:r>
              <a:rPr lang="hu-HU" altLang="hu-HU" sz="2000" i="1" u="sng" dirty="0">
                <a:effectLst/>
              </a:rPr>
              <a:t>szexuális erőszak </a:t>
            </a:r>
            <a:r>
              <a:rPr lang="hu-HU" altLang="hu-HU" sz="2000" i="1" dirty="0">
                <a:effectLst/>
              </a:rPr>
              <a:t>(erőszakkal vagy „minősített fenyegetéssel” történő kényszerítés vagy 12 éven alulival szexuális cselekmény végzése vagy végeztetése)</a:t>
            </a:r>
            <a:r>
              <a:rPr lang="hu-HU" altLang="hu-HU" sz="2000" dirty="0">
                <a:effectLst/>
              </a:rPr>
              <a:t>  - </a:t>
            </a:r>
            <a:r>
              <a:rPr lang="hu-HU" altLang="hu-HU" sz="2000" b="1" dirty="0">
                <a:effectLst/>
              </a:rPr>
              <a:t>197. §</a:t>
            </a:r>
            <a:r>
              <a:rPr lang="hu-HU" altLang="hu-HU" sz="2000" dirty="0">
                <a:effectLst/>
              </a:rPr>
              <a:t>  </a:t>
            </a:r>
          </a:p>
          <a:p>
            <a:pPr marL="0" indent="0">
              <a:lnSpc>
                <a:spcPct val="80000"/>
              </a:lnSpc>
              <a:buNone/>
              <a:defRPr/>
            </a:pPr>
            <a:r>
              <a:rPr lang="hu-HU" altLang="hu-HU" sz="2000" dirty="0">
                <a:effectLst/>
              </a:rPr>
              <a:t>    minősített esetei:  </a:t>
            </a:r>
            <a:endParaRPr lang="hu-HU" altLang="hu-HU" sz="2000" dirty="0">
              <a:effectLst/>
              <a:latin typeface="Arial" charset="0"/>
            </a:endParaRPr>
          </a:p>
          <a:p>
            <a:pPr>
              <a:lnSpc>
                <a:spcPct val="80000"/>
              </a:lnSpc>
              <a:buFont typeface="Wingdings" panose="05000000000000000000" pitchFamily="2" charset="2"/>
              <a:buNone/>
              <a:defRPr/>
            </a:pPr>
            <a:r>
              <a:rPr lang="hu-HU" altLang="hu-HU" sz="2000" dirty="0">
                <a:effectLst/>
                <a:latin typeface="Arial" charset="0"/>
              </a:rPr>
              <a:t>     - a sértett </a:t>
            </a:r>
            <a:r>
              <a:rPr lang="hu-HU" altLang="hu-HU" sz="2000" dirty="0">
                <a:effectLst/>
              </a:rPr>
              <a:t>életkora</a:t>
            </a:r>
            <a:endParaRPr lang="hu-HU" altLang="hu-HU" sz="2000" dirty="0">
              <a:effectLst/>
              <a:latin typeface="Arial" charset="0"/>
            </a:endParaRPr>
          </a:p>
          <a:p>
            <a:pPr>
              <a:lnSpc>
                <a:spcPct val="80000"/>
              </a:lnSpc>
              <a:buFont typeface="Wingdings" panose="05000000000000000000" pitchFamily="2" charset="2"/>
              <a:buNone/>
              <a:defRPr/>
            </a:pPr>
            <a:r>
              <a:rPr lang="hu-HU" altLang="hu-HU" sz="2000" dirty="0">
                <a:effectLst/>
                <a:latin typeface="Arial" charset="0"/>
              </a:rPr>
              <a:t>     - több elkövető, </a:t>
            </a:r>
          </a:p>
          <a:p>
            <a:pPr>
              <a:lnSpc>
                <a:spcPct val="80000"/>
              </a:lnSpc>
              <a:buFont typeface="Wingdings" panose="05000000000000000000" pitchFamily="2" charset="2"/>
              <a:buNone/>
              <a:defRPr/>
            </a:pPr>
            <a:r>
              <a:rPr lang="hu-HU" altLang="hu-HU" sz="2000" dirty="0">
                <a:effectLst/>
                <a:latin typeface="Arial" charset="0"/>
              </a:rPr>
              <a:t>     - befolyási viszony, illetve ezek halmozódása</a:t>
            </a:r>
            <a:endParaRPr lang="hu-HU" altLang="hu-HU" sz="2000" i="1" dirty="0">
              <a:effectLst/>
            </a:endParaRPr>
          </a:p>
          <a:p>
            <a:pPr>
              <a:lnSpc>
                <a:spcPct val="80000"/>
              </a:lnSpc>
              <a:defRPr/>
            </a:pPr>
            <a:r>
              <a:rPr lang="hu-HU" altLang="hu-HU" sz="2000" i="1" u="sng" dirty="0">
                <a:effectLst/>
              </a:rPr>
              <a:t>Szexuális visszaélés</a:t>
            </a:r>
            <a:r>
              <a:rPr lang="hu-HU" altLang="hu-HU" sz="2000" i="1" dirty="0">
                <a:effectLst/>
              </a:rPr>
              <a:t> – </a:t>
            </a:r>
            <a:r>
              <a:rPr lang="hu-HU" altLang="hu-HU" sz="2000" b="1" dirty="0">
                <a:effectLst/>
              </a:rPr>
              <a:t>198. §</a:t>
            </a:r>
            <a:r>
              <a:rPr lang="hu-HU" altLang="hu-HU" sz="2000" i="1" dirty="0">
                <a:effectLst/>
              </a:rPr>
              <a:t>  - </a:t>
            </a:r>
            <a:r>
              <a:rPr lang="hu-HU" altLang="hu-HU" sz="2000" dirty="0">
                <a:effectLst/>
              </a:rPr>
              <a:t> lényegében a korábbi megrontás: 18 év felettinek  12 és 14 év közötti személlyel szexuális cselekmény végzése;  14-18 között akkor, ha hatalmi, befolyási viszonnyal visszaélve követik el.</a:t>
            </a:r>
          </a:p>
          <a:p>
            <a:pPr>
              <a:lnSpc>
                <a:spcPct val="80000"/>
              </a:lnSpc>
              <a:buFont typeface="Wingdings" panose="05000000000000000000" pitchFamily="2" charset="2"/>
              <a:buNone/>
              <a:defRPr/>
            </a:pPr>
            <a:endParaRPr lang="hu-HU" altLang="hu-HU" sz="2000" dirty="0">
              <a:effectLst/>
            </a:endParaRPr>
          </a:p>
          <a:p>
            <a:pPr>
              <a:lnSpc>
                <a:spcPct val="80000"/>
              </a:lnSpc>
              <a:defRPr/>
            </a:pPr>
            <a:r>
              <a:rPr lang="hu-HU" altLang="hu-HU" sz="2000" dirty="0">
                <a:effectLst/>
              </a:rPr>
              <a:t>Értelmező rendelkezések: 459. § , 27. pont: </a:t>
            </a:r>
            <a:r>
              <a:rPr lang="hu-HU" altLang="hu-HU" sz="2000" i="1" u="sng" dirty="0">
                <a:solidFill>
                  <a:srgbClr val="C00000"/>
                </a:solidFill>
                <a:effectLst/>
              </a:rPr>
              <a:t>szexuális cselekmény</a:t>
            </a:r>
            <a:r>
              <a:rPr lang="hu-HU" altLang="hu-HU" sz="2000" i="1" dirty="0">
                <a:solidFill>
                  <a:srgbClr val="C00000"/>
                </a:solidFill>
                <a:effectLst/>
              </a:rPr>
              <a:t> </a:t>
            </a:r>
            <a:r>
              <a:rPr lang="hu-HU" altLang="hu-HU" sz="2000" i="1" dirty="0">
                <a:effectLst/>
              </a:rPr>
              <a:t>a közösülés és minden súlyosan szeméremsértő cselekmény, amely a nemi vágy felkeltésére, fenntartására vagy kielégítésére alkalmas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a:extLst>
              <a:ext uri="{FF2B5EF4-FFF2-40B4-BE49-F238E27FC236}">
                <a16:creationId xmlns:a16="http://schemas.microsoft.com/office/drawing/2014/main" id="{73BEF99F-2CD5-AF3B-75C1-E00B318421A0}"/>
              </a:ext>
            </a:extLst>
          </p:cNvPr>
          <p:cNvSpPr>
            <a:spLocks noGrp="1" noChangeArrowheads="1"/>
          </p:cNvSpPr>
          <p:nvPr>
            <p:ph type="title"/>
          </p:nvPr>
        </p:nvSpPr>
        <p:spPr>
          <a:xfrm>
            <a:off x="2782889" y="-100013"/>
            <a:ext cx="6270625" cy="2192338"/>
          </a:xfrm>
        </p:spPr>
        <p:txBody>
          <a:bodyPr/>
          <a:lstStyle/>
          <a:p>
            <a:r>
              <a:rPr lang="hu-HU" altLang="hu-HU"/>
              <a:t>A szexuális cselekmény súlyosbodó formái a szexuális erőszak körében</a:t>
            </a:r>
          </a:p>
        </p:txBody>
      </p:sp>
      <p:graphicFrame>
        <p:nvGraphicFramePr>
          <p:cNvPr id="4" name="Tartalom helye 3">
            <a:extLst>
              <a:ext uri="{FF2B5EF4-FFF2-40B4-BE49-F238E27FC236}">
                <a16:creationId xmlns:a16="http://schemas.microsoft.com/office/drawing/2014/main" id="{0255465B-51BA-0531-8B7C-3DF7BDB4D51E}"/>
              </a:ext>
            </a:extLst>
          </p:cNvPr>
          <p:cNvGraphicFramePr>
            <a:graphicFrameLocks noGrp="1"/>
          </p:cNvGraphicFramePr>
          <p:nvPr>
            <p:ph idx="1"/>
          </p:nvPr>
        </p:nvGraphicFramePr>
        <p:xfrm>
          <a:off x="1919289" y="1844676"/>
          <a:ext cx="8353425" cy="5349875"/>
        </p:xfrm>
        <a:graphic>
          <a:graphicData uri="http://schemas.openxmlformats.org/drawingml/2006/table">
            <a:tbl>
              <a:tblPr firstRow="1" firstCol="1" bandRow="1"/>
              <a:tblGrid>
                <a:gridCol w="3354252">
                  <a:extLst>
                    <a:ext uri="{9D8B030D-6E8A-4147-A177-3AD203B41FA5}">
                      <a16:colId xmlns:a16="http://schemas.microsoft.com/office/drawing/2014/main" val="20000"/>
                    </a:ext>
                  </a:extLst>
                </a:gridCol>
                <a:gridCol w="1835752">
                  <a:extLst>
                    <a:ext uri="{9D8B030D-6E8A-4147-A177-3AD203B41FA5}">
                      <a16:colId xmlns:a16="http://schemas.microsoft.com/office/drawing/2014/main" val="20001"/>
                    </a:ext>
                  </a:extLst>
                </a:gridCol>
                <a:gridCol w="1586937">
                  <a:extLst>
                    <a:ext uri="{9D8B030D-6E8A-4147-A177-3AD203B41FA5}">
                      <a16:colId xmlns:a16="http://schemas.microsoft.com/office/drawing/2014/main" val="20002"/>
                    </a:ext>
                  </a:extLst>
                </a:gridCol>
                <a:gridCol w="1576484">
                  <a:extLst>
                    <a:ext uri="{9D8B030D-6E8A-4147-A177-3AD203B41FA5}">
                      <a16:colId xmlns:a16="http://schemas.microsoft.com/office/drawing/2014/main" val="20003"/>
                    </a:ext>
                  </a:extLst>
                </a:gridCol>
              </a:tblGrid>
              <a:tr h="311665">
                <a:tc>
                  <a:txBody>
                    <a:bodyPr/>
                    <a:lstStyle/>
                    <a:p>
                      <a:pPr algn="ctr">
                        <a:lnSpc>
                          <a:spcPct val="107000"/>
                        </a:lnSpc>
                        <a:spcAft>
                          <a:spcPts val="800"/>
                        </a:spcAft>
                      </a:pPr>
                      <a:r>
                        <a:rPr lang="hu-HU" sz="2000" b="1" dirty="0">
                          <a:effectLst/>
                          <a:latin typeface="Calibri" panose="020F0502020204030204" pitchFamily="34" charset="0"/>
                          <a:ea typeface="Calibri" panose="020F0502020204030204" pitchFamily="34" charset="0"/>
                          <a:cs typeface="Times New Roman" panose="02020603050405020304" pitchFamily="18" charset="0"/>
                        </a:rPr>
                        <a:t>2-8 év</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u-HU" sz="2000" b="1" dirty="0">
                          <a:effectLst/>
                          <a:latin typeface="Calibri" panose="020F0502020204030204" pitchFamily="34" charset="0"/>
                          <a:ea typeface="Calibri" panose="020F0502020204030204" pitchFamily="34" charset="0"/>
                          <a:cs typeface="Times New Roman" panose="02020603050405020304" pitchFamily="18" charset="0"/>
                        </a:rPr>
                        <a:t>5-10</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u-HU" sz="2000" b="1">
                          <a:effectLst/>
                          <a:latin typeface="Calibri" panose="020F0502020204030204" pitchFamily="34" charset="0"/>
                          <a:ea typeface="Calibri" panose="020F0502020204030204" pitchFamily="34" charset="0"/>
                          <a:cs typeface="Times New Roman" panose="02020603050405020304" pitchFamily="18" charset="0"/>
                        </a:rPr>
                        <a:t>5-15</a:t>
                      </a:r>
                      <a:endParaRPr lang="hu-HU" sz="200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u-HU" sz="2000" b="1">
                          <a:effectLst/>
                          <a:latin typeface="Calibri" panose="020F0502020204030204" pitchFamily="34" charset="0"/>
                          <a:ea typeface="Calibri" panose="020F0502020204030204" pitchFamily="34" charset="0"/>
                          <a:cs typeface="Times New Roman" panose="02020603050405020304" pitchFamily="18" charset="0"/>
                        </a:rPr>
                        <a:t>5-20</a:t>
                      </a:r>
                      <a:endParaRPr lang="hu-HU" sz="200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8210">
                <a:tc>
                  <a:txBody>
                    <a:bodyPr/>
                    <a:lstStyle/>
                    <a:p>
                      <a:pPr>
                        <a:lnSpc>
                          <a:spcPct val="107000"/>
                        </a:lnSpc>
                        <a:spcAft>
                          <a:spcPts val="800"/>
                        </a:spcAft>
                      </a:pPr>
                      <a:r>
                        <a:rPr lang="hu-H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erőszakkal vagy minősített fenyegetés-</a:t>
                      </a:r>
                      <a:r>
                        <a:rPr lang="hu-HU" sz="20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sel</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 12 év alatti</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sértett sérelmére</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Ca</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r>
                        <a:rPr lang="hu-H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+ 18 év alatti sértett</a:t>
                      </a:r>
                    </a:p>
                    <a:p>
                      <a:pPr>
                        <a:lnSpc>
                          <a:spcPct val="107000"/>
                        </a:lnSpc>
                        <a:spcAft>
                          <a:spcPts val="800"/>
                        </a:spcAft>
                      </a:pPr>
                      <a:r>
                        <a:rPr lang="hu-HU" sz="2000" b="1" dirty="0">
                          <a:effectLst/>
                          <a:latin typeface="Calibri" panose="020F0502020204030204" pitchFamily="34" charset="0"/>
                          <a:ea typeface="Calibri" panose="020F0502020204030204" pitchFamily="34" charset="0"/>
                          <a:cs typeface="Times New Roman" panose="02020603050405020304" pitchFamily="18" charset="0"/>
                        </a:rPr>
                        <a:t>sérelmére</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Cb</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r>
                        <a:rPr lang="hu-H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függő viszonyt </a:t>
                      </a:r>
                      <a:r>
                        <a:rPr lang="hu-HU" sz="2000" b="1" dirty="0" err="1">
                          <a:effectLst/>
                          <a:latin typeface="Calibri" panose="020F0502020204030204" pitchFamily="34" charset="0"/>
                          <a:ea typeface="Calibri" panose="020F0502020204030204" pitchFamily="34" charset="0"/>
                          <a:cs typeface="Times New Roman" panose="02020603050405020304" pitchFamily="18" charset="0"/>
                        </a:rPr>
                        <a:t>felh</a:t>
                      </a:r>
                      <a:r>
                        <a:rPr lang="hu-HU" sz="2000" b="1" dirty="0">
                          <a:effectLst/>
                          <a:latin typeface="Calibri" panose="020F0502020204030204" pitchFamily="34" charset="0"/>
                          <a:ea typeface="Calibri" panose="020F0502020204030204" pitchFamily="34" charset="0"/>
                          <a:cs typeface="Times New Roman" panose="02020603050405020304" pitchFamily="18" charset="0"/>
                        </a:rPr>
                        <a: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Cc</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r>
                        <a:rPr lang="hu-H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 többen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r>
                        <a:rPr lang="hu-H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endParaRPr lang="hu-H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függő</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többen</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Ca</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a:t>
                      </a: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Cb</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vagy  </a:t>
                      </a: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Cc</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a:t>
                      </a:r>
                      <a:r>
                        <a:rPr lang="hu-HU" sz="2000" b="1" dirty="0">
                          <a:effectLst/>
                          <a:latin typeface="Calibri" panose="020F0502020204030204" pitchFamily="34" charset="0"/>
                          <a:ea typeface="Calibri" panose="020F0502020204030204" pitchFamily="34" charset="0"/>
                          <a:cs typeface="Times New Roman" panose="02020603050405020304" pitchFamily="18" charset="0"/>
                        </a:rPr>
                        <a:t>+</a:t>
                      </a: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Cb</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r>
                        <a:rPr lang="hu-HU" sz="2000" b="1" dirty="0">
                          <a:effectLst/>
                          <a:latin typeface="Calibri" panose="020F0502020204030204" pitchFamily="34" charset="0"/>
                          <a:ea typeface="Calibri" panose="020F0502020204030204" pitchFamily="34" charset="0"/>
                          <a:cs typeface="Times New Roman" panose="02020603050405020304" pitchFamily="18" charset="0"/>
                        </a:rPr>
                        <a:t> vagy </a:t>
                      </a:r>
                      <a:r>
                        <a:rPr lang="hu-HU" sz="2000" b="1" dirty="0" err="1">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Cc</a:t>
                      </a:r>
                      <a:r>
                        <a:rPr lang="hu-HU" sz="2000" b="1"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C8EA8701-5C20-69F6-036C-D495F0E7615C}"/>
              </a:ext>
            </a:extLst>
          </p:cNvPr>
          <p:cNvSpPr>
            <a:spLocks noGrp="1" noChangeArrowheads="1"/>
          </p:cNvSpPr>
          <p:nvPr>
            <p:ph type="title"/>
          </p:nvPr>
        </p:nvSpPr>
        <p:spPr/>
        <p:txBody>
          <a:bodyPr/>
          <a:lstStyle/>
          <a:p>
            <a:r>
              <a:rPr lang="hu-HU" altLang="hu-HU"/>
              <a:t>A szexuális visszaélés összefoglaló ábrája</a:t>
            </a:r>
          </a:p>
        </p:txBody>
      </p:sp>
      <p:graphicFrame>
        <p:nvGraphicFramePr>
          <p:cNvPr id="4" name="Tartalom helye 3">
            <a:extLst>
              <a:ext uri="{FF2B5EF4-FFF2-40B4-BE49-F238E27FC236}">
                <a16:creationId xmlns:a16="http://schemas.microsoft.com/office/drawing/2014/main" id="{D2E55CDD-A448-6606-633E-C2C2E70FEBD4}"/>
              </a:ext>
            </a:extLst>
          </p:cNvPr>
          <p:cNvGraphicFramePr>
            <a:graphicFrameLocks noGrp="1"/>
          </p:cNvGraphicFramePr>
          <p:nvPr>
            <p:ph idx="1"/>
          </p:nvPr>
        </p:nvGraphicFramePr>
        <p:xfrm>
          <a:off x="2782889" y="1916113"/>
          <a:ext cx="6842125" cy="4176713"/>
        </p:xfrm>
        <a:graphic>
          <a:graphicData uri="http://schemas.openxmlformats.org/drawingml/2006/table">
            <a:tbl>
              <a:tblPr firstRow="1" firstCol="1" bandRow="1"/>
              <a:tblGrid>
                <a:gridCol w="3487080">
                  <a:extLst>
                    <a:ext uri="{9D8B030D-6E8A-4147-A177-3AD203B41FA5}">
                      <a16:colId xmlns:a16="http://schemas.microsoft.com/office/drawing/2014/main" val="20000"/>
                    </a:ext>
                  </a:extLst>
                </a:gridCol>
                <a:gridCol w="3355045">
                  <a:extLst>
                    <a:ext uri="{9D8B030D-6E8A-4147-A177-3AD203B41FA5}">
                      <a16:colId xmlns:a16="http://schemas.microsoft.com/office/drawing/2014/main" val="20001"/>
                    </a:ext>
                  </a:extLst>
                </a:gridCol>
              </a:tblGrid>
              <a:tr h="513178">
                <a:tc gridSpan="2">
                  <a:txBody>
                    <a:bodyPr/>
                    <a:lstStyle/>
                    <a:p>
                      <a:pPr algn="ctr">
                        <a:lnSpc>
                          <a:spcPct val="107000"/>
                        </a:lnSpc>
                        <a:spcAft>
                          <a:spcPts val="800"/>
                        </a:spcAft>
                      </a:pPr>
                      <a:r>
                        <a:rPr lang="hu-HU" sz="1800" dirty="0">
                          <a:solidFill>
                            <a:srgbClr val="57903F"/>
                          </a:solidFill>
                          <a:effectLst/>
                          <a:latin typeface="Calibri" panose="020F0502020204030204" pitchFamily="34" charset="0"/>
                          <a:ea typeface="Calibri" panose="020F0502020204030204" pitchFamily="34" charset="0"/>
                          <a:cs typeface="Times New Roman" panose="02020603050405020304" pitchFamily="18" charset="0"/>
                        </a:rPr>
                        <a:t>Az elkövető 18 év feletti</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0"/>
                  </a:ext>
                </a:extLst>
              </a:tr>
              <a:tr h="513178">
                <a:tc>
                  <a:txBody>
                    <a:bodyPr/>
                    <a:lstStyle/>
                    <a:p>
                      <a:pPr algn="ctr">
                        <a:lnSpc>
                          <a:spcPct val="107000"/>
                        </a:lnSpc>
                        <a:spcAft>
                          <a:spcPts val="800"/>
                        </a:spcAft>
                      </a:pPr>
                      <a:r>
                        <a:rPr lang="hu-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sértett 12 és 14 év közötti</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u-H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 sértett 14 és 18 év közötti</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0119">
                <a:tc>
                  <a:txBody>
                    <a:bodyPr/>
                    <a:lstStyle/>
                    <a:p>
                      <a:pPr algn="ct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rábírni törekvés (szexuális cselekmény vele vagy mással)    -3 év</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függőség felhasználásával szexuális cselekmény végzése  (-3 év)</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0119">
                <a:tc>
                  <a:txBody>
                    <a:bodyPr/>
                    <a:lstStyle/>
                    <a:p>
                      <a:pPr algn="ct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szexuális cselekmény végzése, végzésére rábírás (mással)    1-5</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hu-HU"/>
                    </a:p>
                  </a:txBody>
                  <a:tcPr/>
                </a:tc>
                <a:extLst>
                  <a:ext uri="{0D108BD9-81ED-4DB2-BD59-A6C34878D82A}">
                    <a16:rowId xmlns:a16="http://schemas.microsoft.com/office/drawing/2014/main" val="10003"/>
                  </a:ext>
                </a:extLst>
              </a:tr>
              <a:tr h="1050119">
                <a:tc>
                  <a:txBody>
                    <a:bodyPr/>
                    <a:lstStyle/>
                    <a:p>
                      <a:pPr algn="ct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mindez függés kihasználásával   (1-5 ill. 2-8)</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hu-H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2">
            <a:extLst>
              <a:ext uri="{FF2B5EF4-FFF2-40B4-BE49-F238E27FC236}">
                <a16:creationId xmlns:a16="http://schemas.microsoft.com/office/drawing/2014/main" id="{0FD48E59-D816-62D2-A6B7-6DEF8ACA4C25}"/>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3200">
                <a:effectLst/>
              </a:rPr>
              <a:t>A nemi bűncselekmények összefoglaló táblázata</a:t>
            </a:r>
          </a:p>
        </p:txBody>
      </p:sp>
      <p:graphicFrame>
        <p:nvGraphicFramePr>
          <p:cNvPr id="41111" name="Group 151">
            <a:extLst>
              <a:ext uri="{FF2B5EF4-FFF2-40B4-BE49-F238E27FC236}">
                <a16:creationId xmlns:a16="http://schemas.microsoft.com/office/drawing/2014/main" id="{BDCF0BED-FBEE-2F4F-48F2-3D2F9A69E2BD}"/>
              </a:ext>
            </a:extLst>
          </p:cNvPr>
          <p:cNvGraphicFramePr>
            <a:graphicFrameLocks noGrp="1"/>
          </p:cNvGraphicFramePr>
          <p:nvPr>
            <p:ph sz="half" idx="1"/>
          </p:nvPr>
        </p:nvGraphicFramePr>
        <p:xfrm>
          <a:off x="1981200" y="1600200"/>
          <a:ext cx="8229600" cy="3322638"/>
        </p:xfrm>
        <a:graphic>
          <a:graphicData uri="http://schemas.openxmlformats.org/drawingml/2006/table">
            <a:tbl>
              <a:tblPr/>
              <a:tblGrid>
                <a:gridCol w="1795463">
                  <a:extLst>
                    <a:ext uri="{9D8B030D-6E8A-4147-A177-3AD203B41FA5}">
                      <a16:colId xmlns:a16="http://schemas.microsoft.com/office/drawing/2014/main" val="20000"/>
                    </a:ext>
                  </a:extLst>
                </a:gridCol>
                <a:gridCol w="2219325">
                  <a:extLst>
                    <a:ext uri="{9D8B030D-6E8A-4147-A177-3AD203B41FA5}">
                      <a16:colId xmlns:a16="http://schemas.microsoft.com/office/drawing/2014/main" val="20001"/>
                    </a:ext>
                  </a:extLst>
                </a:gridCol>
                <a:gridCol w="2147887">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1005936">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a:t>
                      </a:r>
                      <a:r>
                        <a:rPr kumimoji="0" lang="hu-HU" altLang="hu-HU" sz="2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é</a:t>
                      </a: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rtett</a:t>
                      </a:r>
                      <a:endParaRPr kumimoji="0" lang="hu-HU" altLang="hu-HU"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kora</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nincs m</a:t>
                      </a:r>
                      <a:r>
                        <a:rPr kumimoji="0" lang="hu-HU" altLang="hu-HU" sz="2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ó</a:t>
                      </a: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d</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fenyeget</a:t>
                      </a:r>
                      <a:r>
                        <a:rPr kumimoji="0" lang="hu-HU" altLang="hu-HU" sz="2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é</a:t>
                      </a: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Erőszak VAGY</a:t>
                      </a:r>
                      <a:endParaRPr kumimoji="0" lang="hu-HU" altLang="hu-HU"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minős</a:t>
                      </a:r>
                      <a:r>
                        <a:rPr kumimoji="0" lang="hu-HU" altLang="hu-HU" sz="2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í</a:t>
                      </a: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tett fenyeget</a:t>
                      </a:r>
                      <a:r>
                        <a:rPr kumimoji="0" lang="hu-HU" altLang="hu-HU" sz="2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é</a:t>
                      </a: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10">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18</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eaLnBrk="0" hangingPunct="0">
                        <a:spcBef>
                          <a:spcPct val="20000"/>
                        </a:spcBef>
                        <a:defRPr sz="2400">
                          <a:solidFill>
                            <a:schemeClr val="tx1"/>
                          </a:solidFill>
                          <a:latin typeface="Verdana" panose="020B0604030504040204" pitchFamily="34"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eaLnBrk="0" hangingPunct="0">
                        <a:spcBef>
                          <a:spcPct val="20000"/>
                        </a:spcBef>
                        <a:defRPr>
                          <a:solidFill>
                            <a:schemeClr val="tx1"/>
                          </a:solidFill>
                          <a:latin typeface="Verdana" panose="020B0604030504040204" pitchFamily="34" charset="0"/>
                        </a:defRPr>
                      </a:lvl4pPr>
                      <a:lvl5pPr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0" lang="hu-HU" altLang="hu-HU" sz="2800" b="0" i="0" u="none" strike="noStrike" cap="none" normalizeH="0" baseline="0">
                        <a:ln>
                          <a:noFill/>
                        </a:ln>
                        <a:solidFill>
                          <a:schemeClr val="tx1"/>
                        </a:solidFill>
                        <a:effectLst/>
                        <a:latin typeface="Verdana" panose="020B060403050404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Szk. /A/ (1-5)</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Sze.I./A/ (2-8)</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0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14-18</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[18     hat. bef. v.]</a:t>
                      </a:r>
                      <a:endParaRPr kumimoji="0" lang="hu-HU" altLang="hu-HU"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Szv./P/  (-3)</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Szk./M/  (2-8)</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Sze. I./M/ (5-10)</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78">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12-14</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Szv.  /</a:t>
                      </a:r>
                      <a:r>
                        <a:rPr kumimoji="0" lang="hu-HU" altLang="hu-HU"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A</a:t>
                      </a: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hu-HU" altLang="hu-HU"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1-5</a:t>
                      </a: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hu-HU" altLang="hu-HU" sz="18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Szk. /SM/  (5-10)</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Sze. I. /M/ (5-10)</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07">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12</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Sze.II. /A/ (5-10)</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Sze.II./A/  (5-10)</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eaLnBrk="0" hangingPunct="0">
                        <a:spcBef>
                          <a:spcPct val="20000"/>
                        </a:spcBef>
                        <a:defRPr sz="2400">
                          <a:solidFill>
                            <a:schemeClr val="tx1"/>
                          </a:solidFill>
                          <a:latin typeface="Verdana" panose="020B0604030504040204" pitchFamily="34"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eaLnBrk="0" hangingPunct="0">
                        <a:spcBef>
                          <a:spcPct val="20000"/>
                        </a:spcBef>
                        <a:defRPr>
                          <a:solidFill>
                            <a:schemeClr val="tx1"/>
                          </a:solidFill>
                          <a:latin typeface="Verdana" panose="020B0604030504040204" pitchFamily="34" charset="0"/>
                        </a:defRPr>
                      </a:lvl4pPr>
                      <a:lvl5pPr marL="2057400" indent="-228600" eaLnBrk="0" hangingPunct="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Sze. I. /SM/ (5-15)</a:t>
                      </a:r>
                      <a:endParaRPr kumimoji="0" lang="hu-HU" altLang="hu-HU" sz="18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347" name="Rectangle 143">
            <a:extLst>
              <a:ext uri="{FF2B5EF4-FFF2-40B4-BE49-F238E27FC236}">
                <a16:creationId xmlns:a16="http://schemas.microsoft.com/office/drawing/2014/main" id="{3D0D3530-689E-1D7E-EBD1-A8B9AFF224D3}"/>
              </a:ext>
            </a:extLst>
          </p:cNvPr>
          <p:cNvSpPr>
            <a:spLocks noGrp="1" noChangeArrowheads="1"/>
          </p:cNvSpPr>
          <p:nvPr>
            <p:ph type="body" sz="half" idx="2"/>
          </p:nvPr>
        </p:nvSpPr>
        <p:spPr>
          <a:xfrm>
            <a:off x="1919288" y="5013326"/>
            <a:ext cx="82296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hu-HU" altLang="hu-HU" sz="1600">
                <a:effectLst/>
              </a:rPr>
              <a:t>JELMAGYARÁZAT</a:t>
            </a:r>
          </a:p>
          <a:p>
            <a:pPr>
              <a:lnSpc>
                <a:spcPct val="80000"/>
              </a:lnSpc>
              <a:buFont typeface="Wingdings" panose="05000000000000000000" pitchFamily="2" charset="2"/>
              <a:buNone/>
            </a:pPr>
            <a:r>
              <a:rPr lang="hu-HU" altLang="hu-HU" sz="1600">
                <a:effectLst/>
              </a:rPr>
              <a:t>Szk= szexuális kényszerítés                                   A= alapeset</a:t>
            </a:r>
          </a:p>
          <a:p>
            <a:pPr>
              <a:lnSpc>
                <a:spcPct val="80000"/>
              </a:lnSpc>
              <a:buFont typeface="Wingdings" panose="05000000000000000000" pitchFamily="2" charset="2"/>
              <a:buNone/>
            </a:pPr>
            <a:r>
              <a:rPr lang="hu-HU" altLang="hu-HU" sz="1600">
                <a:effectLst/>
              </a:rPr>
              <a:t>Sze I.= „erőszakos” szexuális erőszak                      B= min. eset</a:t>
            </a:r>
          </a:p>
          <a:p>
            <a:pPr>
              <a:lnSpc>
                <a:spcPct val="80000"/>
              </a:lnSpc>
              <a:buFont typeface="Wingdings" panose="05000000000000000000" pitchFamily="2" charset="2"/>
              <a:buNone/>
            </a:pPr>
            <a:r>
              <a:rPr lang="hu-HU" altLang="hu-HU" sz="1600">
                <a:effectLst/>
              </a:rPr>
              <a:t>Sze II.= „erőszakmentes” szexuális erőszak            SM= súlyosabban</a:t>
            </a:r>
          </a:p>
          <a:p>
            <a:pPr>
              <a:lnSpc>
                <a:spcPct val="80000"/>
              </a:lnSpc>
              <a:buFont typeface="Wingdings" panose="05000000000000000000" pitchFamily="2" charset="2"/>
              <a:buNone/>
            </a:pPr>
            <a:r>
              <a:rPr lang="hu-HU" altLang="hu-HU" sz="1600">
                <a:effectLst/>
              </a:rPr>
              <a:t>Szv= szexuális visszaélés                                              min. eset </a:t>
            </a:r>
          </a:p>
          <a:p>
            <a:pPr>
              <a:lnSpc>
                <a:spcPct val="80000"/>
              </a:lnSpc>
              <a:buFont typeface="Wingdings" panose="05000000000000000000" pitchFamily="2" charset="2"/>
              <a:buNone/>
            </a:pPr>
            <a:r>
              <a:rPr lang="hu-HU" altLang="hu-HU" sz="1600">
                <a:effectLst/>
              </a:rPr>
              <a:t>                                                                                P= privilegizált eset                                        </a:t>
            </a:r>
          </a:p>
          <a:p>
            <a:pPr>
              <a:lnSpc>
                <a:spcPct val="80000"/>
              </a:lnSpc>
              <a:buFont typeface="Wingdings" panose="05000000000000000000" pitchFamily="2" charset="2"/>
              <a:buNone/>
            </a:pPr>
            <a:endParaRPr lang="hu-HU" altLang="hu-HU" sz="1600">
              <a:effectLst/>
            </a:endParaRPr>
          </a:p>
        </p:txBody>
      </p:sp>
      <p:sp>
        <p:nvSpPr>
          <p:cNvPr id="13348" name="Line 134">
            <a:extLst>
              <a:ext uri="{FF2B5EF4-FFF2-40B4-BE49-F238E27FC236}">
                <a16:creationId xmlns:a16="http://schemas.microsoft.com/office/drawing/2014/main" id="{94C1ABEF-2CA5-424B-F646-5A2B627F39C2}"/>
              </a:ext>
            </a:extLst>
          </p:cNvPr>
          <p:cNvSpPr>
            <a:spLocks noChangeShapeType="1"/>
          </p:cNvSpPr>
          <p:nvPr/>
        </p:nvSpPr>
        <p:spPr bwMode="auto">
          <a:xfrm>
            <a:off x="2566989" y="2852738"/>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EAEAEA"/>
              </a:solidFill>
              <a:latin typeface="Verdana" panose="020B0604030504040204" pitchFamily="34" charset="0"/>
            </a:endParaRPr>
          </a:p>
        </p:txBody>
      </p:sp>
      <p:sp>
        <p:nvSpPr>
          <p:cNvPr id="13349" name="Line 135">
            <a:extLst>
              <a:ext uri="{FF2B5EF4-FFF2-40B4-BE49-F238E27FC236}">
                <a16:creationId xmlns:a16="http://schemas.microsoft.com/office/drawing/2014/main" id="{89757893-8F78-FD0F-16E3-18EAD44AC4A1}"/>
              </a:ext>
            </a:extLst>
          </p:cNvPr>
          <p:cNvSpPr>
            <a:spLocks noChangeShapeType="1"/>
          </p:cNvSpPr>
          <p:nvPr/>
        </p:nvSpPr>
        <p:spPr bwMode="auto">
          <a:xfrm>
            <a:off x="2063751" y="443706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EAEAEA"/>
              </a:solidFill>
              <a:latin typeface="Verdana" panose="020B0604030504040204" pitchFamily="34" charset="0"/>
            </a:endParaRPr>
          </a:p>
        </p:txBody>
      </p:sp>
      <p:sp>
        <p:nvSpPr>
          <p:cNvPr id="13350" name="Line 146">
            <a:extLst>
              <a:ext uri="{FF2B5EF4-FFF2-40B4-BE49-F238E27FC236}">
                <a16:creationId xmlns:a16="http://schemas.microsoft.com/office/drawing/2014/main" id="{EC4C0754-FAD6-CC8D-C038-07BC0C80755B}"/>
              </a:ext>
            </a:extLst>
          </p:cNvPr>
          <p:cNvSpPr>
            <a:spLocks noChangeShapeType="1"/>
          </p:cNvSpPr>
          <p:nvPr/>
        </p:nvSpPr>
        <p:spPr bwMode="auto">
          <a:xfrm>
            <a:off x="4295775" y="33575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EAEAEA"/>
              </a:solidFill>
              <a:latin typeface="Verdana" panose="020B0604030504040204" pitchFamily="34" charset="0"/>
            </a:endParaRPr>
          </a:p>
        </p:txBody>
      </p:sp>
      <p:sp>
        <p:nvSpPr>
          <p:cNvPr id="13351" name="Line 150">
            <a:extLst>
              <a:ext uri="{FF2B5EF4-FFF2-40B4-BE49-F238E27FC236}">
                <a16:creationId xmlns:a16="http://schemas.microsoft.com/office/drawing/2014/main" id="{840A7477-1ADD-88F6-4817-9101E20B3A8D}"/>
              </a:ext>
            </a:extLst>
          </p:cNvPr>
          <p:cNvSpPr>
            <a:spLocks noChangeShapeType="1"/>
          </p:cNvSpPr>
          <p:nvPr/>
        </p:nvSpPr>
        <p:spPr bwMode="auto">
          <a:xfrm>
            <a:off x="4224339" y="33575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EAEAEA"/>
              </a:solidFill>
              <a:latin typeface="Verdan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1EC298-880A-3232-F773-7B2D6C2CC0F4}"/>
              </a:ext>
            </a:extLst>
          </p:cNvPr>
          <p:cNvSpPr>
            <a:spLocks noGrp="1"/>
          </p:cNvSpPr>
          <p:nvPr>
            <p:ph type="title"/>
          </p:nvPr>
        </p:nvSpPr>
        <p:spPr/>
        <p:txBody>
          <a:bodyPr/>
          <a:lstStyle/>
          <a:p>
            <a:pPr>
              <a:defRPr/>
            </a:pPr>
            <a:r>
              <a:rPr lang="hu-HU" dirty="0"/>
              <a:t>A prostitúció végzésével kapcsolatos mai tilalmak</a:t>
            </a:r>
          </a:p>
        </p:txBody>
      </p:sp>
      <p:sp>
        <p:nvSpPr>
          <p:cNvPr id="3" name="Tartalom helye 2">
            <a:extLst>
              <a:ext uri="{FF2B5EF4-FFF2-40B4-BE49-F238E27FC236}">
                <a16:creationId xmlns:a16="http://schemas.microsoft.com/office/drawing/2014/main" id="{4792FD27-7B50-0A60-0B05-621C20CADD36}"/>
              </a:ext>
            </a:extLst>
          </p:cNvPr>
          <p:cNvSpPr>
            <a:spLocks noGrp="1"/>
          </p:cNvSpPr>
          <p:nvPr>
            <p:ph sz="half" idx="1"/>
          </p:nvPr>
        </p:nvSpPr>
        <p:spPr/>
        <p:txBody>
          <a:bodyPr/>
          <a:lstStyle/>
          <a:p>
            <a:pPr marL="0" indent="0">
              <a:buNone/>
              <a:defRPr/>
            </a:pPr>
            <a:r>
              <a:rPr lang="hu-HU" sz="2000" dirty="0"/>
              <a:t> Szexuális szolgáltatásra való   felhívás tilalma</a:t>
            </a:r>
          </a:p>
          <a:p>
            <a:pPr>
              <a:defRPr/>
            </a:pPr>
            <a:r>
              <a:rPr lang="hu-HU" sz="2000" dirty="0"/>
              <a:t>184. § (1) Aki a külön jogszabály szerint meghatározott védett övezetben ellenszolgáltatást felajánlva mást szexuális szolgáltatás nyújtására felhív, illetve más személy szexuális szolgáltatásának felajánlását elfogadja, szabálysértést követ el.</a:t>
            </a:r>
          </a:p>
          <a:p>
            <a:pPr marL="0" indent="0">
              <a:buNone/>
              <a:defRPr/>
            </a:pPr>
            <a:r>
              <a:rPr lang="hu-HU" sz="2000" dirty="0"/>
              <a:t>    </a:t>
            </a:r>
          </a:p>
        </p:txBody>
      </p:sp>
      <p:sp>
        <p:nvSpPr>
          <p:cNvPr id="4" name="Tartalom helye 3">
            <a:extLst>
              <a:ext uri="{FF2B5EF4-FFF2-40B4-BE49-F238E27FC236}">
                <a16:creationId xmlns:a16="http://schemas.microsoft.com/office/drawing/2014/main" id="{002FFD53-9A76-A242-9756-300EBAA2E3C3}"/>
              </a:ext>
            </a:extLst>
          </p:cNvPr>
          <p:cNvSpPr>
            <a:spLocks noGrp="1"/>
          </p:cNvSpPr>
          <p:nvPr>
            <p:ph sz="half" idx="2"/>
          </p:nvPr>
        </p:nvSpPr>
        <p:spPr>
          <a:xfrm>
            <a:off x="6351588" y="1600201"/>
            <a:ext cx="4316412" cy="4530725"/>
          </a:xfrm>
        </p:spPr>
        <p:txBody>
          <a:bodyPr/>
          <a:lstStyle/>
          <a:p>
            <a:pPr marL="0" indent="0">
              <a:buNone/>
              <a:defRPr/>
            </a:pPr>
            <a:r>
              <a:rPr lang="hu-HU" sz="2000" dirty="0"/>
              <a:t>Tiltott prostitúció291</a:t>
            </a:r>
          </a:p>
          <a:p>
            <a:pPr>
              <a:defRPr/>
            </a:pPr>
            <a:r>
              <a:rPr lang="hu-HU" sz="2000" dirty="0"/>
              <a:t>172. § Aki a külön törvényben, vagy törvény felhatalmazása alapján hozott önkormányzati rendeletben a szexuális szolgáltatással összefüggő korlátozást, illetve tilalmat megszegi, szabálysértést követ el.</a:t>
            </a:r>
          </a:p>
          <a:p>
            <a:pPr>
              <a:defRPr/>
            </a:pPr>
            <a:r>
              <a:rPr lang="hu-HU" dirty="0">
                <a:solidFill>
                  <a:srgbClr val="C00000"/>
                </a:solidFill>
              </a:rPr>
              <a:t>A prostitúció </a:t>
            </a:r>
            <a:r>
              <a:rPr lang="hu-HU" sz="3200" u="sng" dirty="0">
                <a:solidFill>
                  <a:srgbClr val="C00000"/>
                </a:solidFill>
              </a:rPr>
              <a:t>mások</a:t>
            </a:r>
            <a:r>
              <a:rPr lang="hu-HU" dirty="0">
                <a:solidFill>
                  <a:srgbClr val="C00000"/>
                </a:solidFill>
              </a:rPr>
              <a:t> általi segítése, kihasználása </a:t>
            </a:r>
          </a:p>
          <a:p>
            <a:pPr marL="0" indent="0">
              <a:buNone/>
              <a:defRPr/>
            </a:pPr>
            <a:r>
              <a:rPr lang="hu-HU" dirty="0">
                <a:solidFill>
                  <a:srgbClr val="C00000"/>
                </a:solidFill>
              </a:rPr>
              <a:t>   bűncselekmény </a:t>
            </a:r>
            <a:r>
              <a:rPr lang="hu-HU" u="sng" dirty="0">
                <a:solidFill>
                  <a:srgbClr val="C00000"/>
                </a:solidFill>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F94202B-1CEA-61A7-1045-0C0ED25E5A8F}"/>
              </a:ext>
            </a:extLst>
          </p:cNvPr>
          <p:cNvSpPr>
            <a:spLocks noGrp="1" noChangeArrowheads="1"/>
          </p:cNvSpPr>
          <p:nvPr>
            <p:ph type="title"/>
          </p:nvPr>
        </p:nvSpPr>
        <p:spPr/>
        <p:txBody>
          <a:bodyPr/>
          <a:lstStyle/>
          <a:p>
            <a:pPr>
              <a:defRPr/>
            </a:pPr>
            <a:r>
              <a:rPr lang="hu-HU"/>
              <a:t>A prostitúcióhoz kapcsolódó bűncselekmények:</a:t>
            </a:r>
          </a:p>
        </p:txBody>
      </p:sp>
      <p:sp>
        <p:nvSpPr>
          <p:cNvPr id="22531" name="Rectangle 3">
            <a:extLst>
              <a:ext uri="{FF2B5EF4-FFF2-40B4-BE49-F238E27FC236}">
                <a16:creationId xmlns:a16="http://schemas.microsoft.com/office/drawing/2014/main" id="{6506F6CD-F925-B771-A0CD-2F31ED9C8AC5}"/>
              </a:ext>
            </a:extLst>
          </p:cNvPr>
          <p:cNvSpPr>
            <a:spLocks noGrp="1" noChangeArrowheads="1"/>
          </p:cNvSpPr>
          <p:nvPr>
            <p:ph type="body" idx="1"/>
          </p:nvPr>
        </p:nvSpPr>
        <p:spPr/>
        <p:txBody>
          <a:bodyPr/>
          <a:lstStyle/>
          <a:p>
            <a:pPr>
              <a:defRPr/>
            </a:pPr>
            <a:r>
              <a:rPr lang="hu-HU" altLang="hu-HU"/>
              <a:t>Kerítés (200.§)</a:t>
            </a:r>
          </a:p>
          <a:p>
            <a:pPr>
              <a:defRPr/>
            </a:pPr>
            <a:r>
              <a:rPr lang="hu-HU" altLang="hu-HU"/>
              <a:t>Prostitúció elősegítése (201. §)</a:t>
            </a:r>
          </a:p>
          <a:p>
            <a:pPr>
              <a:defRPr/>
            </a:pPr>
            <a:r>
              <a:rPr lang="hu-HU" altLang="hu-HU"/>
              <a:t>Kitartottság (202. §)</a:t>
            </a:r>
          </a:p>
          <a:p>
            <a:pPr>
              <a:defRPr/>
            </a:pPr>
            <a:r>
              <a:rPr lang="hu-HU" altLang="hu-HU"/>
              <a:t>Gyermekprostitúció kihasználása (203. §)</a:t>
            </a:r>
          </a:p>
          <a:p>
            <a:pPr>
              <a:defRPr/>
            </a:pPr>
            <a:r>
              <a:rPr lang="hu-HU" altLang="hu-HU"/>
              <a:t>Gyermekpornográfia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9E5FFF46-2FB6-4B74-BD0B-D6868AE55068}"/>
              </a:ext>
            </a:extLst>
          </p:cNvPr>
          <p:cNvSpPr>
            <a:spLocks noGrp="1"/>
          </p:cNvSpPr>
          <p:nvPr>
            <p:ph type="title"/>
          </p:nvPr>
        </p:nvSpPr>
        <p:spPr/>
        <p:txBody>
          <a:bodyPr/>
          <a:lstStyle/>
          <a:p>
            <a:pPr>
              <a:defRPr/>
            </a:pPr>
            <a:r>
              <a:rPr lang="hu-HU" dirty="0"/>
              <a:t>Kerítés          Prostitúció </a:t>
            </a:r>
            <a:br>
              <a:rPr lang="hu-HU" dirty="0"/>
            </a:br>
            <a:r>
              <a:rPr lang="hu-HU" dirty="0"/>
              <a:t>                       elősegítése</a:t>
            </a:r>
          </a:p>
        </p:txBody>
      </p:sp>
      <p:sp>
        <p:nvSpPr>
          <p:cNvPr id="5" name="Tartalom helye 4">
            <a:extLst>
              <a:ext uri="{FF2B5EF4-FFF2-40B4-BE49-F238E27FC236}">
                <a16:creationId xmlns:a16="http://schemas.microsoft.com/office/drawing/2014/main" id="{2669889A-75AE-61D1-D1B7-53F3B721D70C}"/>
              </a:ext>
            </a:extLst>
          </p:cNvPr>
          <p:cNvSpPr>
            <a:spLocks noGrp="1"/>
          </p:cNvSpPr>
          <p:nvPr>
            <p:ph sz="half" idx="1"/>
          </p:nvPr>
        </p:nvSpPr>
        <p:spPr/>
        <p:txBody>
          <a:bodyPr/>
          <a:lstStyle/>
          <a:p>
            <a:pPr>
              <a:defRPr/>
            </a:pPr>
            <a:r>
              <a:rPr lang="hu-HU" dirty="0"/>
              <a:t>Haszonszerzés céljából  szexuális cselekményre másnak megszerzés</a:t>
            </a:r>
          </a:p>
          <a:p>
            <a:pPr>
              <a:defRPr/>
            </a:pPr>
            <a:r>
              <a:rPr lang="hu-HU" dirty="0"/>
              <a:t>18 év alatti prostitúcióra felajánlása vagy felhívása</a:t>
            </a:r>
          </a:p>
        </p:txBody>
      </p:sp>
      <p:sp>
        <p:nvSpPr>
          <p:cNvPr id="6" name="Tartalom helye 5">
            <a:extLst>
              <a:ext uri="{FF2B5EF4-FFF2-40B4-BE49-F238E27FC236}">
                <a16:creationId xmlns:a16="http://schemas.microsoft.com/office/drawing/2014/main" id="{B74AF18F-B5D5-3626-013B-8EDA432B2A51}"/>
              </a:ext>
            </a:extLst>
          </p:cNvPr>
          <p:cNvSpPr>
            <a:spLocks noGrp="1"/>
          </p:cNvSpPr>
          <p:nvPr>
            <p:ph sz="half" idx="2"/>
          </p:nvPr>
        </p:nvSpPr>
        <p:spPr/>
        <p:txBody>
          <a:bodyPr/>
          <a:lstStyle/>
          <a:p>
            <a:pPr>
              <a:defRPr/>
            </a:pPr>
            <a:r>
              <a:rPr lang="hu-HU" dirty="0"/>
              <a:t>Más prostitúcióra rábírása</a:t>
            </a:r>
          </a:p>
          <a:p>
            <a:pPr>
              <a:defRPr/>
            </a:pPr>
            <a:r>
              <a:rPr lang="hu-HU" dirty="0"/>
              <a:t>Lakás prostitúcióra átadása</a:t>
            </a:r>
          </a:p>
          <a:p>
            <a:pPr>
              <a:defRPr/>
            </a:pPr>
            <a:r>
              <a:rPr lang="hu-HU" dirty="0">
                <a:solidFill>
                  <a:schemeClr val="tx2">
                    <a:lumMod val="50000"/>
                  </a:schemeClr>
                </a:solidFill>
              </a:rPr>
              <a:t>18 év alatti prostitúcióra rábírása</a:t>
            </a:r>
          </a:p>
          <a:p>
            <a:pPr>
              <a:defRPr/>
            </a:pPr>
            <a:r>
              <a:rPr lang="hu-HU" dirty="0">
                <a:solidFill>
                  <a:schemeClr val="tx2">
                    <a:lumMod val="50000"/>
                  </a:schemeClr>
                </a:solidFill>
              </a:rPr>
              <a:t>Bordélyház fenntartása, vezetése, anyagi támogatása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D280E3-3E1C-C618-5639-F5FD25E3BB9E}"/>
              </a:ext>
            </a:extLst>
          </p:cNvPr>
          <p:cNvSpPr>
            <a:spLocks noGrp="1"/>
          </p:cNvSpPr>
          <p:nvPr>
            <p:ph type="title"/>
          </p:nvPr>
        </p:nvSpPr>
        <p:spPr/>
        <p:txBody>
          <a:bodyPr/>
          <a:lstStyle/>
          <a:p>
            <a:pPr>
              <a:defRPr/>
            </a:pPr>
            <a:r>
              <a:rPr lang="hu-HU" dirty="0"/>
              <a:t>A kerítés (200.§) lényege</a:t>
            </a:r>
          </a:p>
        </p:txBody>
      </p:sp>
      <p:sp>
        <p:nvSpPr>
          <p:cNvPr id="3" name="Tartalom helye 2">
            <a:extLst>
              <a:ext uri="{FF2B5EF4-FFF2-40B4-BE49-F238E27FC236}">
                <a16:creationId xmlns:a16="http://schemas.microsoft.com/office/drawing/2014/main" id="{7B1C78DB-364F-5BFA-E3CB-56E0753ADD74}"/>
              </a:ext>
            </a:extLst>
          </p:cNvPr>
          <p:cNvSpPr>
            <a:spLocks noGrp="1"/>
          </p:cNvSpPr>
          <p:nvPr>
            <p:ph idx="1"/>
          </p:nvPr>
        </p:nvSpPr>
        <p:spPr>
          <a:xfrm>
            <a:off x="1731964" y="1125539"/>
            <a:ext cx="8588375" cy="4524375"/>
          </a:xfrm>
        </p:spPr>
        <p:txBody>
          <a:bodyPr/>
          <a:lstStyle/>
          <a:p>
            <a:pPr marL="0" indent="0">
              <a:buNone/>
              <a:defRPr/>
            </a:pPr>
            <a:r>
              <a:rPr lang="hu-HU" sz="2400" dirty="0"/>
              <a:t>  </a:t>
            </a:r>
            <a:r>
              <a:rPr lang="hu-HU" sz="2400" dirty="0">
                <a:solidFill>
                  <a:srgbClr val="FF0000"/>
                </a:solidFill>
              </a:rPr>
              <a:t>1) szexuális cselekményre célzatos (haszonszerzés által motivált) megszerzés, </a:t>
            </a:r>
          </a:p>
          <a:p>
            <a:pPr marL="0" indent="0">
              <a:buNone/>
              <a:defRPr/>
            </a:pPr>
            <a:r>
              <a:rPr lang="hu-HU" sz="2400" dirty="0"/>
              <a:t>  </a:t>
            </a:r>
            <a:r>
              <a:rPr lang="hu-HU" sz="2400" dirty="0">
                <a:solidFill>
                  <a:srgbClr val="00B050"/>
                </a:solidFill>
              </a:rPr>
              <a:t>2) 18 éven aluli </a:t>
            </a:r>
            <a:r>
              <a:rPr lang="hu-HU" sz="2400" dirty="0">
                <a:solidFill>
                  <a:srgbClr val="8D4123"/>
                </a:solidFill>
              </a:rPr>
              <a:t>felajánlása, felhívása</a:t>
            </a:r>
          </a:p>
          <a:p>
            <a:pPr marL="0" indent="0">
              <a:buNone/>
              <a:defRPr/>
            </a:pPr>
            <a:r>
              <a:rPr lang="hu-HU" sz="2400" dirty="0"/>
              <a:t>Súlyosabb ha üzletszerű [</a:t>
            </a:r>
            <a:r>
              <a:rPr lang="hu-HU" sz="2400" dirty="0">
                <a:solidFill>
                  <a:srgbClr val="FF0000"/>
                </a:solidFill>
              </a:rPr>
              <a:t>1)</a:t>
            </a:r>
            <a:r>
              <a:rPr lang="hu-HU" sz="2400" dirty="0"/>
              <a:t> vagy </a:t>
            </a:r>
            <a:r>
              <a:rPr lang="hu-HU" sz="2400" dirty="0">
                <a:solidFill>
                  <a:srgbClr val="00B050"/>
                </a:solidFill>
              </a:rPr>
              <a:t>2</a:t>
            </a:r>
            <a:r>
              <a:rPr lang="hu-HU" sz="2400" dirty="0"/>
              <a:t>)]</a:t>
            </a:r>
          </a:p>
          <a:p>
            <a:pPr marL="0" indent="0">
              <a:buNone/>
              <a:defRPr/>
            </a:pPr>
            <a:r>
              <a:rPr lang="hu-HU" sz="2400" dirty="0"/>
              <a:t>Még súlyosabb ha</a:t>
            </a:r>
          </a:p>
          <a:p>
            <a:pPr>
              <a:buFontTx/>
              <a:buChar char="-"/>
              <a:defRPr/>
            </a:pPr>
            <a:r>
              <a:rPr lang="hu-HU" sz="2400" dirty="0">
                <a:solidFill>
                  <a:srgbClr val="FF0000"/>
                </a:solidFill>
              </a:rPr>
              <a:t>1) -</a:t>
            </a:r>
            <a:r>
              <a:rPr lang="hu-HU" sz="2400" dirty="0"/>
              <a:t>a)</a:t>
            </a:r>
            <a:r>
              <a:rPr lang="hu-HU" sz="2400" dirty="0">
                <a:solidFill>
                  <a:srgbClr val="FF0000"/>
                </a:solidFill>
              </a:rPr>
              <a:t> </a:t>
            </a:r>
            <a:r>
              <a:rPr lang="hu-HU" sz="2400" dirty="0">
                <a:solidFill>
                  <a:srgbClr val="00B050"/>
                </a:solidFill>
              </a:rPr>
              <a:t>18 év alatti</a:t>
            </a:r>
            <a:r>
              <a:rPr lang="hu-HU" sz="2400" dirty="0"/>
              <a:t>, </a:t>
            </a:r>
          </a:p>
          <a:p>
            <a:pPr marL="0" indent="0">
              <a:buNone/>
              <a:defRPr/>
            </a:pPr>
            <a:r>
              <a:rPr lang="hu-HU" sz="2400" dirty="0"/>
              <a:t>       </a:t>
            </a:r>
            <a:r>
              <a:rPr lang="hu-HU" sz="2400" dirty="0">
                <a:solidFill>
                  <a:srgbClr val="FF0000"/>
                </a:solidFill>
              </a:rPr>
              <a:t>-</a:t>
            </a:r>
            <a:r>
              <a:rPr lang="hu-HU" sz="2400" dirty="0"/>
              <a:t>b) </a:t>
            </a:r>
            <a:r>
              <a:rPr lang="hu-HU" sz="2400" dirty="0">
                <a:solidFill>
                  <a:srgbClr val="0070C0"/>
                </a:solidFill>
              </a:rPr>
              <a:t>függő viszonyban áll</a:t>
            </a:r>
            <a:r>
              <a:rPr lang="hu-HU" sz="2400" dirty="0"/>
              <a:t>, </a:t>
            </a:r>
          </a:p>
          <a:p>
            <a:pPr marL="0" indent="0">
              <a:buNone/>
              <a:defRPr/>
            </a:pPr>
            <a:r>
              <a:rPr lang="hu-HU" sz="2400" dirty="0"/>
              <a:t>       </a:t>
            </a:r>
            <a:r>
              <a:rPr lang="hu-HU" sz="2400" dirty="0">
                <a:solidFill>
                  <a:srgbClr val="FF0000"/>
                </a:solidFill>
              </a:rPr>
              <a:t>-</a:t>
            </a:r>
            <a:r>
              <a:rPr lang="hu-HU" sz="2400" dirty="0"/>
              <a:t>c) </a:t>
            </a:r>
            <a:r>
              <a:rPr lang="hu-HU" sz="2400" dirty="0">
                <a:solidFill>
                  <a:srgbClr val="FFFF00"/>
                </a:solidFill>
              </a:rPr>
              <a:t>megtévesztéssel, erőszakkal, vagy fenyegetéssel,</a:t>
            </a:r>
          </a:p>
          <a:p>
            <a:pPr>
              <a:buFontTx/>
              <a:buChar char="-"/>
              <a:defRPr/>
            </a:pPr>
            <a:r>
              <a:rPr lang="hu-HU" sz="2400" dirty="0"/>
              <a:t>Legsúlyosabb  [</a:t>
            </a:r>
            <a:r>
              <a:rPr lang="hu-HU" sz="2400" dirty="0">
                <a:solidFill>
                  <a:srgbClr val="FF0000"/>
                </a:solidFill>
              </a:rPr>
              <a:t>1</a:t>
            </a:r>
            <a:r>
              <a:rPr lang="hu-HU" sz="2400" dirty="0">
                <a:solidFill>
                  <a:srgbClr val="00B050"/>
                </a:solidFill>
              </a:rPr>
              <a:t>a)</a:t>
            </a:r>
            <a:r>
              <a:rPr lang="hu-HU" sz="2400" dirty="0"/>
              <a:t> vagy </a:t>
            </a:r>
            <a:r>
              <a:rPr lang="hu-HU" sz="2400" dirty="0">
                <a:solidFill>
                  <a:srgbClr val="0070C0"/>
                </a:solidFill>
              </a:rPr>
              <a:t>1b</a:t>
            </a:r>
            <a:r>
              <a:rPr lang="hu-HU" sz="2400" dirty="0"/>
              <a:t>)]+</a:t>
            </a:r>
            <a:r>
              <a:rPr lang="hu-HU" sz="2400" dirty="0">
                <a:solidFill>
                  <a:srgbClr val="FFFF00"/>
                </a:solidFill>
              </a:rPr>
              <a:t>1c</a:t>
            </a:r>
            <a:r>
              <a:rPr lang="hu-HU" sz="2400" dirty="0"/>
              <a:t>)</a:t>
            </a:r>
          </a:p>
          <a:p>
            <a:pPr>
              <a:buFontTx/>
              <a:buChar char="-"/>
              <a:defRPr/>
            </a:pPr>
            <a:r>
              <a:rPr lang="hu-HU" sz="2400" dirty="0"/>
              <a:t>Büntetendő  az üzletszerű kerítés elkövetésében való megállapodás</a:t>
            </a:r>
          </a:p>
          <a:p>
            <a:pPr>
              <a:buFontTx/>
              <a:buChar char="-"/>
              <a:defRPr/>
            </a:pPr>
            <a:endParaRPr lang="hu-HU" dirty="0"/>
          </a:p>
          <a:p>
            <a:pPr>
              <a:buFontTx/>
              <a:buChar char="-"/>
              <a:defRPr/>
            </a:pPr>
            <a:endParaRPr lang="hu-HU" dirty="0"/>
          </a:p>
          <a:p>
            <a:pPr marL="0" indent="0">
              <a:buNone/>
              <a:defRPr/>
            </a:pPr>
            <a:endParaRPr lang="hu-H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A984F4B-F12C-F5B7-C21F-C7252096ECF4}"/>
              </a:ext>
            </a:extLst>
          </p:cNvPr>
          <p:cNvSpPr>
            <a:spLocks noGrp="1" noChangeArrowheads="1"/>
          </p:cNvSpPr>
          <p:nvPr>
            <p:ph type="title" idx="4294967295"/>
          </p:nvPr>
        </p:nvSpPr>
        <p:spPr>
          <a:xfrm>
            <a:off x="1981200" y="274639"/>
            <a:ext cx="8229600" cy="706437"/>
          </a:xfrm>
        </p:spPr>
        <p:txBody>
          <a:bodyPr/>
          <a:lstStyle/>
          <a:p>
            <a:r>
              <a:rPr lang="hu-HU" altLang="hu-HU" sz="2400" b="1" u="sng" dirty="0"/>
              <a:t>Az első félévben számon kérendő bűncselekmények:</a:t>
            </a:r>
            <a:br>
              <a:rPr lang="hu-HU" altLang="hu-HU" sz="2400" b="1" u="sng" dirty="0"/>
            </a:br>
            <a:r>
              <a:rPr lang="hu-HU" altLang="hu-HU" sz="2400" b="1" u="sng" dirty="0"/>
              <a:t>(9 fejezet, 60 bűncselekmény)</a:t>
            </a:r>
            <a:br>
              <a:rPr lang="hu-HU" altLang="hu-HU" sz="2400" b="1" u="sng" dirty="0"/>
            </a:br>
            <a:endParaRPr lang="hu-HU" altLang="hu-HU" sz="2400" dirty="0"/>
          </a:p>
        </p:txBody>
      </p:sp>
      <p:sp>
        <p:nvSpPr>
          <p:cNvPr id="6147" name="Rectangle 3">
            <a:extLst>
              <a:ext uri="{FF2B5EF4-FFF2-40B4-BE49-F238E27FC236}">
                <a16:creationId xmlns:a16="http://schemas.microsoft.com/office/drawing/2014/main" id="{7B2E484D-7D8B-A95C-3C54-179D42F86483}"/>
              </a:ext>
            </a:extLst>
          </p:cNvPr>
          <p:cNvSpPr>
            <a:spLocks noGrp="1" noChangeArrowheads="1"/>
          </p:cNvSpPr>
          <p:nvPr>
            <p:ph type="body" idx="4294967295"/>
          </p:nvPr>
        </p:nvSpPr>
        <p:spPr>
          <a:xfrm>
            <a:off x="1981201" y="908050"/>
            <a:ext cx="8291513" cy="5949950"/>
          </a:xfrm>
        </p:spPr>
        <p:txBody>
          <a:bodyPr/>
          <a:lstStyle/>
          <a:p>
            <a:pPr>
              <a:lnSpc>
                <a:spcPct val="80000"/>
              </a:lnSpc>
            </a:pPr>
            <a:r>
              <a:rPr lang="hu-HU" altLang="hu-HU" sz="2000" b="1" dirty="0">
                <a:solidFill>
                  <a:srgbClr val="FF0000"/>
                </a:solidFill>
              </a:rPr>
              <a:t>Emberölés</a:t>
            </a:r>
          </a:p>
          <a:p>
            <a:pPr>
              <a:lnSpc>
                <a:spcPct val="80000"/>
              </a:lnSpc>
            </a:pPr>
            <a:r>
              <a:rPr lang="hu-HU" altLang="hu-HU" sz="2000" b="1" dirty="0">
                <a:solidFill>
                  <a:srgbClr val="FF0000"/>
                </a:solidFill>
              </a:rPr>
              <a:t>Erős felindulásban elkövetett emberölés</a:t>
            </a:r>
          </a:p>
          <a:p>
            <a:pPr>
              <a:lnSpc>
                <a:spcPct val="80000"/>
              </a:lnSpc>
            </a:pPr>
            <a:r>
              <a:rPr lang="hu-HU" altLang="hu-HU" sz="2000" b="1" dirty="0">
                <a:solidFill>
                  <a:srgbClr val="FF0000"/>
                </a:solidFill>
              </a:rPr>
              <a:t>Öngyilkosságban közreműködés</a:t>
            </a:r>
          </a:p>
          <a:p>
            <a:pPr>
              <a:lnSpc>
                <a:spcPct val="80000"/>
              </a:lnSpc>
            </a:pPr>
            <a:r>
              <a:rPr lang="hu-HU" altLang="hu-HU" sz="2000" b="1" dirty="0">
                <a:solidFill>
                  <a:srgbClr val="FF0000"/>
                </a:solidFill>
              </a:rPr>
              <a:t>Magzatelhajtás</a:t>
            </a:r>
          </a:p>
          <a:p>
            <a:pPr>
              <a:lnSpc>
                <a:spcPct val="80000"/>
              </a:lnSpc>
            </a:pPr>
            <a:r>
              <a:rPr lang="hu-HU" altLang="hu-HU" sz="2000" b="1" dirty="0">
                <a:solidFill>
                  <a:srgbClr val="FF0000"/>
                </a:solidFill>
              </a:rPr>
              <a:t>Testi sértés</a:t>
            </a:r>
          </a:p>
          <a:p>
            <a:pPr>
              <a:lnSpc>
                <a:spcPct val="80000"/>
              </a:lnSpc>
            </a:pPr>
            <a:r>
              <a:rPr lang="hu-HU" altLang="hu-HU" sz="2000" b="1" dirty="0">
                <a:solidFill>
                  <a:srgbClr val="FF0000"/>
                </a:solidFill>
              </a:rPr>
              <a:t>Foglalkozás körében elkövetett veszélyeztetés</a:t>
            </a:r>
          </a:p>
          <a:p>
            <a:pPr>
              <a:lnSpc>
                <a:spcPct val="80000"/>
              </a:lnSpc>
            </a:pPr>
            <a:r>
              <a:rPr lang="hu-HU" altLang="hu-HU" sz="2000" b="1" dirty="0">
                <a:solidFill>
                  <a:srgbClr val="FF0000"/>
                </a:solidFill>
              </a:rPr>
              <a:t>Segítségnyújtás elmulasztása</a:t>
            </a:r>
          </a:p>
          <a:p>
            <a:pPr>
              <a:lnSpc>
                <a:spcPct val="80000"/>
              </a:lnSpc>
            </a:pPr>
            <a:r>
              <a:rPr lang="hu-HU" altLang="hu-HU" sz="2000" b="1" dirty="0">
                <a:solidFill>
                  <a:srgbClr val="FF0000"/>
                </a:solidFill>
              </a:rPr>
              <a:t>Gondozási kötelezettség elmulasztása</a:t>
            </a:r>
          </a:p>
          <a:p>
            <a:pPr>
              <a:lnSpc>
                <a:spcPct val="80000"/>
              </a:lnSpc>
            </a:pPr>
            <a:r>
              <a:rPr lang="hu-HU" altLang="hu-HU" sz="2000" b="1" dirty="0">
                <a:solidFill>
                  <a:srgbClr val="002060"/>
                </a:solidFill>
              </a:rPr>
              <a:t>Kábítószer kereskedelem</a:t>
            </a:r>
          </a:p>
          <a:p>
            <a:pPr>
              <a:lnSpc>
                <a:spcPct val="80000"/>
              </a:lnSpc>
            </a:pPr>
            <a:r>
              <a:rPr lang="hu-HU" altLang="hu-HU" sz="2000" b="1" dirty="0">
                <a:solidFill>
                  <a:srgbClr val="002060"/>
                </a:solidFill>
              </a:rPr>
              <a:t>Kábítószer birtoklása</a:t>
            </a:r>
          </a:p>
          <a:p>
            <a:pPr>
              <a:lnSpc>
                <a:spcPct val="80000"/>
              </a:lnSpc>
            </a:pPr>
            <a:r>
              <a:rPr lang="hu-HU" altLang="hu-HU" sz="2000" b="1" dirty="0">
                <a:solidFill>
                  <a:srgbClr val="002060"/>
                </a:solidFill>
              </a:rPr>
              <a:t>Kóros szenvedélykeltés</a:t>
            </a:r>
          </a:p>
          <a:p>
            <a:pPr>
              <a:lnSpc>
                <a:spcPct val="80000"/>
              </a:lnSpc>
            </a:pPr>
            <a:r>
              <a:rPr lang="hu-HU" altLang="hu-HU" sz="2000" b="1" dirty="0">
                <a:solidFill>
                  <a:srgbClr val="002060"/>
                </a:solidFill>
              </a:rPr>
              <a:t>Új pszichoaktív anyaggal visszaélés</a:t>
            </a:r>
          </a:p>
          <a:p>
            <a:pPr>
              <a:lnSpc>
                <a:spcPct val="80000"/>
              </a:lnSpc>
            </a:pPr>
            <a:r>
              <a:rPr lang="hu-HU" altLang="hu-HU" sz="2000" b="1" dirty="0">
                <a:solidFill>
                  <a:srgbClr val="002060"/>
                </a:solidFill>
              </a:rPr>
              <a:t>Teljesítményfokozó szerrel visszaélés</a:t>
            </a:r>
          </a:p>
          <a:p>
            <a:pPr>
              <a:lnSpc>
                <a:spcPct val="80000"/>
              </a:lnSpc>
            </a:pPr>
            <a:r>
              <a:rPr lang="hu-HU" altLang="hu-HU" sz="2000" b="1" dirty="0">
                <a:solidFill>
                  <a:srgbClr val="00B050"/>
                </a:solidFill>
              </a:rPr>
              <a:t>Emberrablás</a:t>
            </a:r>
          </a:p>
          <a:p>
            <a:pPr>
              <a:lnSpc>
                <a:spcPct val="80000"/>
              </a:lnSpc>
            </a:pPr>
            <a:r>
              <a:rPr lang="hu-HU" altLang="hu-HU" sz="2000" b="1" dirty="0">
                <a:solidFill>
                  <a:srgbClr val="00B050"/>
                </a:solidFill>
              </a:rPr>
              <a:t>Emberrablás feljelentésének elmulasztása</a:t>
            </a:r>
          </a:p>
          <a:p>
            <a:pPr>
              <a:lnSpc>
                <a:spcPct val="80000"/>
              </a:lnSpc>
            </a:pPr>
            <a:r>
              <a:rPr lang="hu-HU" altLang="hu-HU" sz="2000" b="1" dirty="0">
                <a:solidFill>
                  <a:srgbClr val="00B050"/>
                </a:solidFill>
              </a:rPr>
              <a:t>Emberkereskedelem és kényszermunka</a:t>
            </a:r>
          </a:p>
          <a:p>
            <a:pPr>
              <a:lnSpc>
                <a:spcPct val="80000"/>
              </a:lnSpc>
            </a:pPr>
            <a:r>
              <a:rPr lang="hu-HU" altLang="hu-HU" sz="2000" b="1" dirty="0">
                <a:solidFill>
                  <a:srgbClr val="00B050"/>
                </a:solidFill>
              </a:rPr>
              <a:t>Személyi szabadság megsértése</a:t>
            </a:r>
          </a:p>
          <a:p>
            <a:pPr>
              <a:lnSpc>
                <a:spcPct val="80000"/>
              </a:lnSpc>
            </a:pPr>
            <a:r>
              <a:rPr lang="hu-HU" altLang="hu-HU" sz="2000" b="1" dirty="0">
                <a:solidFill>
                  <a:srgbClr val="00B050"/>
                </a:solidFill>
              </a:rPr>
              <a:t>Kényszerítés</a:t>
            </a:r>
          </a:p>
          <a:p>
            <a:pPr>
              <a:lnSpc>
                <a:spcPct val="80000"/>
              </a:lnSpc>
            </a:pPr>
            <a:endParaRPr lang="hu-HU" altLang="hu-HU" sz="2000" dirty="0"/>
          </a:p>
          <a:p>
            <a:pPr>
              <a:lnSpc>
                <a:spcPct val="80000"/>
              </a:lnSpc>
            </a:pPr>
            <a:endParaRPr lang="hu-HU" altLang="hu-HU"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16CABE-9423-4A74-6985-ECC67F185873}"/>
              </a:ext>
            </a:extLst>
          </p:cNvPr>
          <p:cNvSpPr>
            <a:spLocks noGrp="1"/>
          </p:cNvSpPr>
          <p:nvPr>
            <p:ph type="title"/>
          </p:nvPr>
        </p:nvSpPr>
        <p:spPr/>
        <p:txBody>
          <a:bodyPr/>
          <a:lstStyle/>
          <a:p>
            <a:pPr>
              <a:defRPr/>
            </a:pPr>
            <a:r>
              <a:rPr lang="hu-HU" dirty="0"/>
              <a:t>Változás 2020. </a:t>
            </a:r>
            <a:r>
              <a:rPr lang="hu-HU" dirty="0" err="1"/>
              <a:t>VII.-tól</a:t>
            </a:r>
            <a:endParaRPr lang="hu-HU" dirty="0"/>
          </a:p>
        </p:txBody>
      </p:sp>
      <p:sp>
        <p:nvSpPr>
          <p:cNvPr id="5" name="Tartalom helye 4">
            <a:extLst>
              <a:ext uri="{FF2B5EF4-FFF2-40B4-BE49-F238E27FC236}">
                <a16:creationId xmlns:a16="http://schemas.microsoft.com/office/drawing/2014/main" id="{DED66AA3-3CD7-2F75-AF32-06A641D1065C}"/>
              </a:ext>
            </a:extLst>
          </p:cNvPr>
          <p:cNvSpPr>
            <a:spLocks noGrp="1"/>
          </p:cNvSpPr>
          <p:nvPr>
            <p:ph idx="1"/>
          </p:nvPr>
        </p:nvSpPr>
        <p:spPr/>
        <p:txBody>
          <a:bodyPr/>
          <a:lstStyle/>
          <a:p>
            <a:pPr>
              <a:defRPr/>
            </a:pPr>
            <a:r>
              <a:rPr lang="hu-HU" dirty="0"/>
              <a:t>a kerítés (200.§), a prostitúció elősegítése (201.§) és a gyermekprostitúció kihasználása (203. §) elkövetése esetén e bűncselekmények súlyosabban minősülnek </a:t>
            </a:r>
            <a:r>
              <a:rPr lang="hu-HU" dirty="0">
                <a:solidFill>
                  <a:srgbClr val="FFFF00"/>
                </a:solidFill>
              </a:rPr>
              <a:t>különös visszaesőként elkövetve. </a:t>
            </a:r>
          </a:p>
          <a:p>
            <a:pPr>
              <a:defRPr/>
            </a:pPr>
            <a:r>
              <a:rPr lang="hu-HU" dirty="0"/>
              <a:t>Hasonlóak a felsoroltak, valamint az emberkereskedelem és kényszermunka (192.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36B8E7-5756-BC8A-9C0B-271A42DEEDA2}"/>
              </a:ext>
            </a:extLst>
          </p:cNvPr>
          <p:cNvSpPr>
            <a:spLocks noGrp="1"/>
          </p:cNvSpPr>
          <p:nvPr>
            <p:ph type="title"/>
          </p:nvPr>
        </p:nvSpPr>
        <p:spPr/>
        <p:txBody>
          <a:bodyPr/>
          <a:lstStyle/>
          <a:p>
            <a:pPr>
              <a:defRPr/>
            </a:pPr>
            <a:r>
              <a:rPr lang="hu-HU" dirty="0"/>
              <a:t>Gyermekpornográfia (204. §)</a:t>
            </a:r>
          </a:p>
        </p:txBody>
      </p:sp>
      <p:sp>
        <p:nvSpPr>
          <p:cNvPr id="3" name="Tartalom helye 2">
            <a:extLst>
              <a:ext uri="{FF2B5EF4-FFF2-40B4-BE49-F238E27FC236}">
                <a16:creationId xmlns:a16="http://schemas.microsoft.com/office/drawing/2014/main" id="{3CF6E304-BF4E-1CCB-5C95-39E9BCEB9F5A}"/>
              </a:ext>
            </a:extLst>
          </p:cNvPr>
          <p:cNvSpPr>
            <a:spLocks noGrp="1"/>
          </p:cNvSpPr>
          <p:nvPr>
            <p:ph idx="1"/>
          </p:nvPr>
        </p:nvSpPr>
        <p:spPr/>
        <p:txBody>
          <a:bodyPr>
            <a:normAutofit fontScale="92500" lnSpcReduction="10000"/>
          </a:bodyPr>
          <a:lstStyle/>
          <a:p>
            <a:pPr>
              <a:defRPr/>
            </a:pPr>
            <a:r>
              <a:rPr lang="hu-HU" sz="2100" dirty="0">
                <a:solidFill>
                  <a:schemeClr val="tx1">
                    <a:lumMod val="10000"/>
                  </a:schemeClr>
                </a:solidFill>
              </a:rPr>
              <a:t>18 éven aluliról  </a:t>
            </a:r>
            <a:r>
              <a:rPr lang="hu-HU" sz="2100" i="1" u="sng" dirty="0">
                <a:solidFill>
                  <a:schemeClr val="tx1">
                    <a:lumMod val="10000"/>
                  </a:schemeClr>
                </a:solidFill>
              </a:rPr>
              <a:t>felvétel</a:t>
            </a:r>
            <a:r>
              <a:rPr lang="hu-HU" sz="2100" dirty="0">
                <a:solidFill>
                  <a:srgbClr val="00B050"/>
                </a:solidFill>
              </a:rPr>
              <a:t> </a:t>
            </a:r>
            <a:r>
              <a:rPr lang="hu-HU" sz="2100" dirty="0">
                <a:solidFill>
                  <a:srgbClr val="FFCCCC"/>
                </a:solidFill>
              </a:rPr>
              <a:t>tartása (1-5 évig)</a:t>
            </a:r>
          </a:p>
          <a:p>
            <a:pPr>
              <a:defRPr/>
            </a:pPr>
            <a:r>
              <a:rPr lang="hu-HU" sz="2100" dirty="0">
                <a:solidFill>
                  <a:srgbClr val="FF7C80"/>
                </a:solidFill>
              </a:rPr>
              <a:t>kínálása, átadása, (2-8)</a:t>
            </a:r>
          </a:p>
          <a:p>
            <a:pPr>
              <a:defRPr/>
            </a:pPr>
            <a:r>
              <a:rPr lang="hu-HU" sz="2100" dirty="0">
                <a:solidFill>
                  <a:srgbClr val="D60093"/>
                </a:solidFill>
              </a:rPr>
              <a:t>Készítése, Forgalomba hozatala, kereskedelme (5-10)</a:t>
            </a:r>
          </a:p>
          <a:p>
            <a:pPr marL="0" indent="0">
              <a:buNone/>
              <a:defRPr/>
            </a:pPr>
            <a:endParaRPr lang="hu-HU" sz="2100" dirty="0">
              <a:solidFill>
                <a:srgbClr val="D60093"/>
              </a:solidFill>
            </a:endParaRPr>
          </a:p>
          <a:p>
            <a:pPr marL="0" indent="0">
              <a:buNone/>
              <a:defRPr/>
            </a:pPr>
            <a:r>
              <a:rPr lang="hu-HU" sz="2100" dirty="0">
                <a:solidFill>
                  <a:srgbClr val="7030A0"/>
                </a:solidFill>
              </a:rPr>
              <a:t>Minősített eset: 12 éven aluli,</a:t>
            </a:r>
          </a:p>
          <a:p>
            <a:pPr marL="0" indent="0">
              <a:buNone/>
              <a:defRPr/>
            </a:pPr>
            <a:r>
              <a:rPr lang="hu-HU" sz="2100" dirty="0">
                <a:solidFill>
                  <a:srgbClr val="7030A0"/>
                </a:solidFill>
              </a:rPr>
              <a:t>                        </a:t>
            </a:r>
            <a:r>
              <a:rPr lang="hu-HU" sz="2100" dirty="0" err="1">
                <a:solidFill>
                  <a:srgbClr val="7030A0"/>
                </a:solidFill>
              </a:rPr>
              <a:t>függőseégi</a:t>
            </a:r>
            <a:r>
              <a:rPr lang="hu-HU" sz="2100" dirty="0">
                <a:solidFill>
                  <a:srgbClr val="7030A0"/>
                </a:solidFill>
              </a:rPr>
              <a:t> viszony</a:t>
            </a:r>
          </a:p>
          <a:p>
            <a:pPr marL="0" indent="0">
              <a:buNone/>
              <a:defRPr/>
            </a:pPr>
            <a:r>
              <a:rPr lang="hu-HU" sz="2100" dirty="0">
                <a:solidFill>
                  <a:srgbClr val="7030A0"/>
                </a:solidFill>
              </a:rPr>
              <a:t>                        hivatalos személy</a:t>
            </a:r>
          </a:p>
          <a:p>
            <a:pPr marL="0" indent="0">
              <a:buNone/>
              <a:defRPr/>
            </a:pPr>
            <a:r>
              <a:rPr lang="hu-HU" sz="2100" dirty="0">
                <a:solidFill>
                  <a:srgbClr val="7030A0"/>
                </a:solidFill>
              </a:rPr>
              <a:t>                        sanyargatás vagy erőszak a felvételen</a:t>
            </a:r>
          </a:p>
          <a:p>
            <a:pPr>
              <a:defRPr/>
            </a:pPr>
            <a:endParaRPr lang="hu-HU" sz="2100" dirty="0">
              <a:solidFill>
                <a:srgbClr val="D60093"/>
              </a:solidFill>
            </a:endParaRPr>
          </a:p>
          <a:p>
            <a:pPr>
              <a:defRPr/>
            </a:pPr>
            <a:r>
              <a:rPr lang="hu-HU" sz="2100" i="1" u="sng" dirty="0">
                <a:solidFill>
                  <a:schemeClr val="tx1">
                    <a:lumMod val="10000"/>
                  </a:schemeClr>
                </a:solidFill>
              </a:rPr>
              <a:t>Pornográf műsorban, felvételen </a:t>
            </a:r>
            <a:r>
              <a:rPr lang="hu-HU" sz="2100" dirty="0">
                <a:solidFill>
                  <a:srgbClr val="FF9999"/>
                </a:solidFill>
              </a:rPr>
              <a:t>szereplésre felhívás, közreműködés</a:t>
            </a:r>
            <a:r>
              <a:rPr lang="hu-HU" sz="2100" dirty="0">
                <a:solidFill>
                  <a:srgbClr val="D60093"/>
                </a:solidFill>
              </a:rPr>
              <a:t>, </a:t>
            </a:r>
            <a:r>
              <a:rPr lang="hu-HU" sz="2100" dirty="0">
                <a:solidFill>
                  <a:srgbClr val="FF6699"/>
                </a:solidFill>
              </a:rPr>
              <a:t>szerepeltetés, ehhez anyagi </a:t>
            </a:r>
            <a:r>
              <a:rPr lang="hu-HU" sz="2100" dirty="0" err="1">
                <a:solidFill>
                  <a:srgbClr val="FF6699"/>
                </a:solidFill>
              </a:rPr>
              <a:t>eszözök</a:t>
            </a:r>
            <a:r>
              <a:rPr lang="hu-HU" sz="2100" dirty="0">
                <a:solidFill>
                  <a:srgbClr val="FF6699"/>
                </a:solidFill>
              </a:rPr>
              <a:t> szolgáltatása, </a:t>
            </a:r>
            <a:r>
              <a:rPr lang="hu-HU" sz="2100" dirty="0">
                <a:solidFill>
                  <a:srgbClr val="D60093"/>
                </a:solidFill>
              </a:rPr>
              <a:t> </a:t>
            </a:r>
          </a:p>
          <a:p>
            <a:pPr>
              <a:defRPr/>
            </a:pPr>
            <a:endParaRPr lang="hu-HU" dirty="0">
              <a:solidFill>
                <a:srgbClr val="D60093"/>
              </a:solidFill>
            </a:endParaRPr>
          </a:p>
          <a:p>
            <a:pPr>
              <a:defRPr/>
            </a:pPr>
            <a:r>
              <a:rPr lang="hu-HU" sz="2100" dirty="0">
                <a:solidFill>
                  <a:schemeClr val="bg2">
                    <a:lumMod val="25000"/>
                  </a:schemeClr>
                </a:solidFill>
              </a:rPr>
              <a:t>A pornográf felvétel, műsor fogalma: 204. § (7)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BBE217-FABF-CF3C-83D5-CD03281B8A14}"/>
              </a:ext>
            </a:extLst>
          </p:cNvPr>
          <p:cNvSpPr>
            <a:spLocks noGrp="1"/>
          </p:cNvSpPr>
          <p:nvPr>
            <p:ph type="title"/>
          </p:nvPr>
        </p:nvSpPr>
        <p:spPr/>
        <p:txBody>
          <a:bodyPr>
            <a:normAutofit/>
          </a:bodyPr>
          <a:lstStyle/>
          <a:p>
            <a:pPr>
              <a:defRPr/>
            </a:pPr>
            <a:r>
              <a:rPr lang="hu-HU" dirty="0"/>
              <a:t>Gyermekprostitúció kihasználása (203. §)</a:t>
            </a:r>
          </a:p>
        </p:txBody>
      </p:sp>
      <p:sp>
        <p:nvSpPr>
          <p:cNvPr id="3" name="Tartalom helye 2">
            <a:extLst>
              <a:ext uri="{FF2B5EF4-FFF2-40B4-BE49-F238E27FC236}">
                <a16:creationId xmlns:a16="http://schemas.microsoft.com/office/drawing/2014/main" id="{A4771F4D-C2FB-A0A8-962E-5C624500B5E9}"/>
              </a:ext>
            </a:extLst>
          </p:cNvPr>
          <p:cNvSpPr>
            <a:spLocks noGrp="1"/>
          </p:cNvSpPr>
          <p:nvPr>
            <p:ph idx="1"/>
          </p:nvPr>
        </p:nvSpPr>
        <p:spPr/>
        <p:txBody>
          <a:bodyPr>
            <a:normAutofit/>
          </a:bodyPr>
          <a:lstStyle/>
          <a:p>
            <a:pPr>
              <a:defRPr/>
            </a:pPr>
            <a:r>
              <a:rPr lang="hu-HU" sz="2100" dirty="0"/>
              <a:t>A kitartottság és a prostitúció elősegítésének szigorúbb „elegye”.</a:t>
            </a:r>
          </a:p>
          <a:p>
            <a:pPr marL="385763" indent="-385763">
              <a:buFont typeface="Wingdings" panose="05000000000000000000" pitchFamily="2" charset="2"/>
              <a:buAutoNum type="arabicParenBoth"/>
              <a:defRPr/>
            </a:pPr>
            <a:r>
              <a:rPr lang="hu-HU" sz="2100" dirty="0"/>
              <a:t>– 18 éven aluli prostitúciójából haszonszerzésre törekvés</a:t>
            </a:r>
          </a:p>
          <a:p>
            <a:pPr marL="385763" indent="-385763">
              <a:buFont typeface="Wingdings" panose="05000000000000000000" pitchFamily="2" charset="2"/>
              <a:buAutoNum type="arabicParenBoth"/>
              <a:defRPr/>
            </a:pPr>
            <a:r>
              <a:rPr lang="hu-HU" sz="2100" dirty="0"/>
              <a:t>-18 éven aluli szexuális cselekményéért ellenszolgáltatás</a:t>
            </a:r>
          </a:p>
          <a:p>
            <a:pPr marL="385763" indent="-385763">
              <a:buFont typeface="Wingdings" panose="05000000000000000000" pitchFamily="2" charset="2"/>
              <a:buAutoNum type="arabicParenBoth"/>
              <a:defRPr/>
            </a:pPr>
            <a:r>
              <a:rPr lang="hu-HU" sz="2100" dirty="0"/>
              <a:t>- 18 év alatti személy általi kitartottság</a:t>
            </a:r>
          </a:p>
          <a:p>
            <a:pPr marL="385763" indent="-385763">
              <a:buFont typeface="Wingdings" panose="05000000000000000000" pitchFamily="2" charset="2"/>
              <a:buAutoNum type="arabicParenBoth"/>
              <a:defRPr/>
            </a:pPr>
            <a:r>
              <a:rPr lang="hu-HU" sz="2100" dirty="0"/>
              <a:t>- Bordélyház működtetése 18 éven alulival</a:t>
            </a:r>
          </a:p>
          <a:p>
            <a:pPr marL="0" indent="0">
              <a:buNone/>
              <a:defRPr/>
            </a:pPr>
            <a:endParaRPr lang="hu-H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561AB6D-736E-B304-D704-B23FE0DE3C86}"/>
              </a:ext>
            </a:extLst>
          </p:cNvPr>
          <p:cNvSpPr>
            <a:spLocks noGrp="1" noChangeArrowheads="1"/>
          </p:cNvSpPr>
          <p:nvPr>
            <p:ph type="body" idx="4294967295"/>
          </p:nvPr>
        </p:nvSpPr>
        <p:spPr>
          <a:xfrm>
            <a:off x="1981200" y="260649"/>
            <a:ext cx="8229600" cy="6408440"/>
          </a:xfrm>
        </p:spPr>
        <p:txBody>
          <a:bodyPr/>
          <a:lstStyle/>
          <a:p>
            <a:pPr>
              <a:lnSpc>
                <a:spcPct val="80000"/>
              </a:lnSpc>
              <a:defRPr/>
            </a:pPr>
            <a:r>
              <a:rPr lang="hu-HU" altLang="hu-HU" sz="1800" b="1" dirty="0">
                <a:solidFill>
                  <a:srgbClr val="7030A0"/>
                </a:solidFill>
              </a:rPr>
              <a:t>Szexuális kényszerítés</a:t>
            </a:r>
          </a:p>
          <a:p>
            <a:pPr>
              <a:lnSpc>
                <a:spcPct val="80000"/>
              </a:lnSpc>
              <a:defRPr/>
            </a:pPr>
            <a:r>
              <a:rPr lang="hu-HU" altLang="hu-HU" sz="1800" b="1" dirty="0">
                <a:solidFill>
                  <a:srgbClr val="7030A0"/>
                </a:solidFill>
              </a:rPr>
              <a:t>Szexuális erőszak</a:t>
            </a:r>
          </a:p>
          <a:p>
            <a:pPr>
              <a:lnSpc>
                <a:spcPct val="80000"/>
              </a:lnSpc>
              <a:defRPr/>
            </a:pPr>
            <a:r>
              <a:rPr lang="hu-HU" altLang="hu-HU" sz="1800" b="1" dirty="0">
                <a:solidFill>
                  <a:srgbClr val="7030A0"/>
                </a:solidFill>
              </a:rPr>
              <a:t>Szexuális visszaélés</a:t>
            </a:r>
          </a:p>
          <a:p>
            <a:pPr>
              <a:lnSpc>
                <a:spcPct val="80000"/>
              </a:lnSpc>
              <a:defRPr/>
            </a:pPr>
            <a:r>
              <a:rPr lang="hu-HU" altLang="hu-HU" sz="1800" b="1" dirty="0">
                <a:solidFill>
                  <a:srgbClr val="7030A0"/>
                </a:solidFill>
              </a:rPr>
              <a:t>Vérfertőzés</a:t>
            </a:r>
          </a:p>
          <a:p>
            <a:pPr>
              <a:lnSpc>
                <a:spcPct val="80000"/>
              </a:lnSpc>
              <a:defRPr/>
            </a:pPr>
            <a:r>
              <a:rPr lang="hu-HU" altLang="hu-HU" sz="1800" b="1" dirty="0">
                <a:solidFill>
                  <a:srgbClr val="7030A0"/>
                </a:solidFill>
              </a:rPr>
              <a:t>Kerítés</a:t>
            </a:r>
          </a:p>
          <a:p>
            <a:pPr>
              <a:lnSpc>
                <a:spcPct val="80000"/>
              </a:lnSpc>
              <a:defRPr/>
            </a:pPr>
            <a:r>
              <a:rPr lang="hu-HU" altLang="hu-HU" sz="1800" b="1" dirty="0">
                <a:solidFill>
                  <a:srgbClr val="7030A0"/>
                </a:solidFill>
              </a:rPr>
              <a:t>Prostitúció elősegítése</a:t>
            </a:r>
          </a:p>
          <a:p>
            <a:pPr>
              <a:lnSpc>
                <a:spcPct val="80000"/>
              </a:lnSpc>
              <a:defRPr/>
            </a:pPr>
            <a:r>
              <a:rPr lang="hu-HU" altLang="hu-HU" sz="1800" b="1" dirty="0">
                <a:solidFill>
                  <a:srgbClr val="7030A0"/>
                </a:solidFill>
              </a:rPr>
              <a:t>Kitartottság</a:t>
            </a:r>
          </a:p>
          <a:p>
            <a:pPr>
              <a:lnSpc>
                <a:spcPct val="80000"/>
              </a:lnSpc>
              <a:defRPr/>
            </a:pPr>
            <a:r>
              <a:rPr lang="hu-HU" altLang="hu-HU" sz="1800" b="1" dirty="0">
                <a:solidFill>
                  <a:schemeClr val="accent6">
                    <a:lumMod val="75000"/>
                  </a:schemeClr>
                </a:solidFill>
              </a:rPr>
              <a:t>Gyermekprostitúció kihasználása</a:t>
            </a:r>
          </a:p>
          <a:p>
            <a:pPr>
              <a:lnSpc>
                <a:spcPct val="80000"/>
              </a:lnSpc>
              <a:defRPr/>
            </a:pPr>
            <a:r>
              <a:rPr lang="hu-HU" altLang="hu-HU" sz="1800" b="1" dirty="0">
                <a:solidFill>
                  <a:schemeClr val="accent6">
                    <a:lumMod val="75000"/>
                  </a:schemeClr>
                </a:solidFill>
              </a:rPr>
              <a:t>Gyermekpornográfia</a:t>
            </a:r>
          </a:p>
          <a:p>
            <a:pPr>
              <a:lnSpc>
                <a:spcPct val="80000"/>
              </a:lnSpc>
              <a:defRPr/>
            </a:pPr>
            <a:r>
              <a:rPr lang="hu-HU" altLang="hu-HU" sz="1800" b="1" dirty="0">
                <a:solidFill>
                  <a:schemeClr val="accent6">
                    <a:lumMod val="75000"/>
                  </a:schemeClr>
                </a:solidFill>
              </a:rPr>
              <a:t>Szeméremsértés</a:t>
            </a:r>
          </a:p>
          <a:p>
            <a:pPr>
              <a:lnSpc>
                <a:spcPct val="80000"/>
              </a:lnSpc>
              <a:defRPr/>
            </a:pPr>
            <a:r>
              <a:rPr lang="hu-HU" altLang="hu-HU" sz="1800" b="1" dirty="0">
                <a:solidFill>
                  <a:schemeClr val="accent6">
                    <a:lumMod val="75000"/>
                  </a:schemeClr>
                </a:solidFill>
              </a:rPr>
              <a:t>Kiskorú veszélyeztetése</a:t>
            </a:r>
          </a:p>
          <a:p>
            <a:pPr>
              <a:lnSpc>
                <a:spcPct val="80000"/>
              </a:lnSpc>
              <a:defRPr/>
            </a:pPr>
            <a:r>
              <a:rPr lang="hu-HU" altLang="hu-HU" sz="1800" b="1" dirty="0">
                <a:solidFill>
                  <a:schemeClr val="accent6">
                    <a:lumMod val="75000"/>
                  </a:schemeClr>
                </a:solidFill>
              </a:rPr>
              <a:t>Gyermekmunka</a:t>
            </a:r>
          </a:p>
          <a:p>
            <a:pPr>
              <a:lnSpc>
                <a:spcPct val="80000"/>
              </a:lnSpc>
              <a:defRPr/>
            </a:pPr>
            <a:r>
              <a:rPr lang="hu-HU" altLang="hu-HU" sz="1800" b="1" dirty="0">
                <a:solidFill>
                  <a:schemeClr val="accent6">
                    <a:lumMod val="75000"/>
                  </a:schemeClr>
                </a:solidFill>
              </a:rPr>
              <a:t>Kiskorúval való kapcsolattartás akadályozása</a:t>
            </a:r>
          </a:p>
          <a:p>
            <a:pPr>
              <a:lnSpc>
                <a:spcPct val="80000"/>
              </a:lnSpc>
              <a:defRPr/>
            </a:pPr>
            <a:r>
              <a:rPr lang="hu-HU" altLang="hu-HU" sz="1800" b="1" dirty="0">
                <a:solidFill>
                  <a:schemeClr val="accent6">
                    <a:lumMod val="75000"/>
                  </a:schemeClr>
                </a:solidFill>
              </a:rPr>
              <a:t>Kiskorú elhelyezésének megváltoztatása</a:t>
            </a:r>
          </a:p>
          <a:p>
            <a:pPr>
              <a:lnSpc>
                <a:spcPct val="80000"/>
              </a:lnSpc>
              <a:defRPr/>
            </a:pPr>
            <a:r>
              <a:rPr lang="hu-HU" altLang="hu-HU" sz="1800" b="1" dirty="0">
                <a:solidFill>
                  <a:schemeClr val="accent6">
                    <a:lumMod val="75000"/>
                  </a:schemeClr>
                </a:solidFill>
              </a:rPr>
              <a:t>Tartási kötelezettség elmulasztása</a:t>
            </a:r>
          </a:p>
          <a:p>
            <a:pPr>
              <a:lnSpc>
                <a:spcPct val="80000"/>
              </a:lnSpc>
              <a:defRPr/>
            </a:pPr>
            <a:r>
              <a:rPr lang="hu-HU" altLang="hu-HU" sz="1800" b="1" dirty="0">
                <a:solidFill>
                  <a:schemeClr val="accent6">
                    <a:lumMod val="75000"/>
                  </a:schemeClr>
                </a:solidFill>
              </a:rPr>
              <a:t>Kapcsolati erőszak</a:t>
            </a:r>
          </a:p>
          <a:p>
            <a:pPr>
              <a:lnSpc>
                <a:spcPct val="80000"/>
              </a:lnSpc>
              <a:defRPr/>
            </a:pPr>
            <a:r>
              <a:rPr lang="hu-HU" altLang="hu-HU" sz="1800" b="1" dirty="0">
                <a:solidFill>
                  <a:schemeClr val="accent6">
                    <a:lumMod val="75000"/>
                  </a:schemeClr>
                </a:solidFill>
              </a:rPr>
              <a:t>Családi jogállás megsértése</a:t>
            </a:r>
          </a:p>
          <a:p>
            <a:pPr>
              <a:lnSpc>
                <a:spcPct val="80000"/>
              </a:lnSpc>
              <a:defRPr/>
            </a:pPr>
            <a:r>
              <a:rPr lang="hu-HU" altLang="hu-HU" sz="1800" b="1" dirty="0">
                <a:solidFill>
                  <a:schemeClr val="accent6">
                    <a:lumMod val="75000"/>
                  </a:schemeClr>
                </a:solidFill>
              </a:rPr>
              <a:t>Közösség tagja elleni erőszak</a:t>
            </a:r>
          </a:p>
          <a:p>
            <a:pPr>
              <a:lnSpc>
                <a:spcPct val="80000"/>
              </a:lnSpc>
              <a:defRPr/>
            </a:pPr>
            <a:r>
              <a:rPr lang="hu-HU" altLang="hu-HU" sz="1800" b="1" dirty="0">
                <a:solidFill>
                  <a:srgbClr val="008000"/>
                </a:solidFill>
              </a:rPr>
              <a:t>Magánlaksértés</a:t>
            </a:r>
          </a:p>
          <a:p>
            <a:pPr>
              <a:lnSpc>
                <a:spcPct val="80000"/>
              </a:lnSpc>
              <a:defRPr/>
            </a:pPr>
            <a:r>
              <a:rPr lang="hu-HU" altLang="hu-HU" sz="1800" b="1" dirty="0">
                <a:solidFill>
                  <a:srgbClr val="008000"/>
                </a:solidFill>
              </a:rPr>
              <a:t>Zaklatás</a:t>
            </a:r>
          </a:p>
          <a:p>
            <a:pPr>
              <a:lnSpc>
                <a:spcPct val="80000"/>
              </a:lnSpc>
              <a:defRPr/>
            </a:pPr>
            <a:r>
              <a:rPr lang="hu-HU" altLang="hu-HU" sz="1800" b="1" dirty="0">
                <a:solidFill>
                  <a:srgbClr val="008000"/>
                </a:solidFill>
              </a:rPr>
              <a:t>Magántitok megsértése</a:t>
            </a:r>
          </a:p>
          <a:p>
            <a:pPr>
              <a:lnSpc>
                <a:spcPct val="80000"/>
              </a:lnSpc>
              <a:defRPr/>
            </a:pPr>
            <a:r>
              <a:rPr lang="hu-HU" altLang="hu-HU" sz="1800" b="1" dirty="0">
                <a:solidFill>
                  <a:srgbClr val="008000"/>
                </a:solidFill>
              </a:rPr>
              <a:t>Levéltitok megsértése</a:t>
            </a:r>
          </a:p>
          <a:p>
            <a:pPr>
              <a:lnSpc>
                <a:spcPct val="80000"/>
              </a:lnSpc>
              <a:defRPr/>
            </a:pPr>
            <a:endParaRPr lang="hu-HU" altLang="hu-H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772DB664-4ABE-3E6E-904D-38E2603A8172}"/>
              </a:ext>
            </a:extLst>
          </p:cNvPr>
          <p:cNvSpPr txBox="1"/>
          <p:nvPr/>
        </p:nvSpPr>
        <p:spPr>
          <a:xfrm>
            <a:off x="2279576" y="0"/>
            <a:ext cx="7632848" cy="7694414"/>
          </a:xfrm>
          <a:prstGeom prst="rect">
            <a:avLst/>
          </a:prstGeom>
          <a:noFill/>
        </p:spPr>
        <p:txBody>
          <a:bodyPr wrap="square">
            <a:spAutoFit/>
          </a:bodyPr>
          <a:lstStyle/>
          <a:p>
            <a:pPr marL="285750" indent="-285750" eaLnBrk="0" fontAlgn="base" hangingPunct="0">
              <a:spcBef>
                <a:spcPct val="0"/>
              </a:spcBef>
              <a:spcAft>
                <a:spcPct val="0"/>
              </a:spcAft>
              <a:buFontTx/>
              <a:buChar char="-"/>
            </a:pPr>
            <a:r>
              <a:rPr lang="hu-HU" sz="2000" b="1" dirty="0">
                <a:solidFill>
                  <a:srgbClr val="008000"/>
                </a:solidFill>
                <a:latin typeface="Arial" panose="020B0604020202020204" pitchFamily="34" charset="0"/>
              </a:rPr>
              <a:t>Kiszolgáltatott személy megalázása</a:t>
            </a:r>
          </a:p>
          <a:p>
            <a:pPr marL="285750" indent="-285750" eaLnBrk="0" fontAlgn="base" hangingPunct="0">
              <a:spcBef>
                <a:spcPct val="0"/>
              </a:spcBef>
              <a:spcAft>
                <a:spcPct val="0"/>
              </a:spcAft>
              <a:buFontTx/>
              <a:buChar char="-"/>
            </a:pPr>
            <a:r>
              <a:rPr lang="hu-HU" sz="2000" b="1" dirty="0">
                <a:solidFill>
                  <a:srgbClr val="008000"/>
                </a:solidFill>
                <a:latin typeface="Arial" panose="020B0604020202020204" pitchFamily="34" charset="0"/>
              </a:rPr>
              <a:t>Rágalmazás </a:t>
            </a:r>
          </a:p>
          <a:p>
            <a:pPr eaLnBrk="0" fontAlgn="base" hangingPunct="0">
              <a:spcBef>
                <a:spcPct val="0"/>
              </a:spcBef>
              <a:spcAft>
                <a:spcPct val="0"/>
              </a:spcAft>
            </a:pPr>
            <a:r>
              <a:rPr lang="hu-HU" sz="2000" b="1" dirty="0">
                <a:solidFill>
                  <a:srgbClr val="008000"/>
                </a:solidFill>
                <a:latin typeface="Arial" panose="020B0604020202020204" pitchFamily="34" charset="0"/>
              </a:rPr>
              <a:t>-   Becsületsértés</a:t>
            </a:r>
          </a:p>
          <a:p>
            <a:pPr eaLnBrk="0" fontAlgn="base" hangingPunct="0">
              <a:spcBef>
                <a:spcPct val="0"/>
              </a:spcBef>
              <a:spcAft>
                <a:spcPct val="0"/>
              </a:spcAft>
            </a:pPr>
            <a:r>
              <a:rPr lang="hu-HU" sz="2000" b="1" dirty="0">
                <a:solidFill>
                  <a:srgbClr val="008000"/>
                </a:solidFill>
                <a:latin typeface="Arial" panose="020B0604020202020204" pitchFamily="34" charset="0"/>
              </a:rPr>
              <a:t>-   Kegyeletsértés</a:t>
            </a:r>
          </a:p>
          <a:p>
            <a:pPr eaLnBrk="0" fontAlgn="base" hangingPunct="0">
              <a:spcBef>
                <a:spcPct val="0"/>
              </a:spcBef>
              <a:spcAft>
                <a:spcPct val="0"/>
              </a:spcAft>
            </a:pPr>
            <a:r>
              <a:rPr lang="hu-HU" sz="2000" b="1" dirty="0">
                <a:solidFill>
                  <a:srgbClr val="000000"/>
                </a:solidFill>
                <a:latin typeface="Arial" panose="020B0604020202020204" pitchFamily="34" charset="0"/>
              </a:rPr>
              <a:t>-   </a:t>
            </a:r>
            <a:r>
              <a:rPr lang="hu-HU" sz="2000" b="1" dirty="0">
                <a:solidFill>
                  <a:srgbClr val="993300"/>
                </a:solidFill>
                <a:latin typeface="Arial" panose="020B0604020202020204" pitchFamily="34" charset="0"/>
              </a:rPr>
              <a:t>A közlekedés biztonsága elleni bűncselekmény</a:t>
            </a:r>
          </a:p>
          <a:p>
            <a:pPr eaLnBrk="0" fontAlgn="base" hangingPunct="0">
              <a:spcBef>
                <a:spcPct val="0"/>
              </a:spcBef>
              <a:spcAft>
                <a:spcPct val="0"/>
              </a:spcAft>
            </a:pPr>
            <a:r>
              <a:rPr lang="hu-HU" sz="2000" b="1" dirty="0">
                <a:solidFill>
                  <a:srgbClr val="993300"/>
                </a:solidFill>
                <a:latin typeface="Arial" panose="020B0604020202020204" pitchFamily="34" charset="0"/>
              </a:rPr>
              <a:t>-   Vasúti, légi vagy vízi közlekedés veszélyeztetése</a:t>
            </a:r>
          </a:p>
          <a:p>
            <a:pPr eaLnBrk="0" fontAlgn="base" hangingPunct="0">
              <a:spcBef>
                <a:spcPct val="0"/>
              </a:spcBef>
              <a:spcAft>
                <a:spcPct val="0"/>
              </a:spcAft>
            </a:pPr>
            <a:r>
              <a:rPr lang="hu-HU" sz="2000" b="1" dirty="0">
                <a:solidFill>
                  <a:srgbClr val="993300"/>
                </a:solidFill>
                <a:latin typeface="Arial" panose="020B0604020202020204" pitchFamily="34" charset="0"/>
              </a:rPr>
              <a:t>-   Közúti veszélyeztetés</a:t>
            </a:r>
          </a:p>
          <a:p>
            <a:pPr eaLnBrk="0" fontAlgn="base" hangingPunct="0">
              <a:spcBef>
                <a:spcPct val="0"/>
              </a:spcBef>
              <a:spcAft>
                <a:spcPct val="0"/>
              </a:spcAft>
            </a:pPr>
            <a:r>
              <a:rPr lang="hu-HU" sz="2000" b="1" dirty="0">
                <a:solidFill>
                  <a:srgbClr val="993300"/>
                </a:solidFill>
                <a:latin typeface="Arial" panose="020B0604020202020204" pitchFamily="34" charset="0"/>
              </a:rPr>
              <a:t>-   Közúti baleset okozása</a:t>
            </a:r>
          </a:p>
          <a:p>
            <a:pPr eaLnBrk="0" fontAlgn="base" hangingPunct="0">
              <a:spcBef>
                <a:spcPct val="0"/>
              </a:spcBef>
              <a:spcAft>
                <a:spcPct val="0"/>
              </a:spcAft>
            </a:pPr>
            <a:r>
              <a:rPr lang="hu-HU" sz="2000" b="1" dirty="0">
                <a:solidFill>
                  <a:srgbClr val="993300"/>
                </a:solidFill>
                <a:latin typeface="Arial" panose="020B0604020202020204" pitchFamily="34" charset="0"/>
              </a:rPr>
              <a:t>-   Járművezetés ittas állapotban</a:t>
            </a:r>
          </a:p>
          <a:p>
            <a:pPr eaLnBrk="0" fontAlgn="base" hangingPunct="0">
              <a:spcBef>
                <a:spcPct val="0"/>
              </a:spcBef>
              <a:spcAft>
                <a:spcPct val="0"/>
              </a:spcAft>
            </a:pPr>
            <a:r>
              <a:rPr lang="hu-HU" sz="2000" b="1" dirty="0">
                <a:solidFill>
                  <a:srgbClr val="993300"/>
                </a:solidFill>
                <a:latin typeface="Arial" panose="020B0604020202020204" pitchFamily="34" charset="0"/>
              </a:rPr>
              <a:t>-   Járművezetés bódult állapotban</a:t>
            </a:r>
          </a:p>
          <a:p>
            <a:pPr eaLnBrk="0" fontAlgn="base" hangingPunct="0">
              <a:spcBef>
                <a:spcPct val="0"/>
              </a:spcBef>
              <a:spcAft>
                <a:spcPct val="0"/>
              </a:spcAft>
            </a:pPr>
            <a:r>
              <a:rPr lang="hu-HU" sz="2000" b="1" dirty="0">
                <a:solidFill>
                  <a:srgbClr val="993300"/>
                </a:solidFill>
                <a:latin typeface="Arial" panose="020B0604020202020204" pitchFamily="34" charset="0"/>
              </a:rPr>
              <a:t>-   Járművezetés tiltott átengedése</a:t>
            </a:r>
          </a:p>
          <a:p>
            <a:pPr eaLnBrk="0" fontAlgn="base" hangingPunct="0">
              <a:spcBef>
                <a:spcPct val="0"/>
              </a:spcBef>
              <a:spcAft>
                <a:spcPct val="0"/>
              </a:spcAft>
            </a:pPr>
            <a:r>
              <a:rPr lang="hu-HU" sz="2000" b="1" dirty="0">
                <a:solidFill>
                  <a:srgbClr val="993300"/>
                </a:solidFill>
                <a:latin typeface="Arial" panose="020B0604020202020204" pitchFamily="34" charset="0"/>
              </a:rPr>
              <a:t>-   Cserbenhagyás</a:t>
            </a:r>
          </a:p>
          <a:p>
            <a:pPr eaLnBrk="0" fontAlgn="base" hangingPunct="0">
              <a:spcBef>
                <a:spcPct val="0"/>
              </a:spcBef>
              <a:spcAft>
                <a:spcPct val="0"/>
              </a:spcAft>
            </a:pPr>
            <a:r>
              <a:rPr lang="hu-HU" sz="2000" b="1" dirty="0">
                <a:solidFill>
                  <a:srgbClr val="000000"/>
                </a:solidFill>
                <a:latin typeface="Arial" panose="020B0604020202020204" pitchFamily="34" charset="0"/>
              </a:rPr>
              <a:t>-   </a:t>
            </a:r>
            <a:r>
              <a:rPr lang="hu-HU" sz="2000" b="1" dirty="0">
                <a:solidFill>
                  <a:srgbClr val="FF3300"/>
                </a:solidFill>
                <a:latin typeface="Arial" panose="020B0604020202020204" pitchFamily="34" charset="0"/>
              </a:rPr>
              <a:t>Környezetkárosítás</a:t>
            </a:r>
          </a:p>
          <a:p>
            <a:pPr eaLnBrk="0" fontAlgn="base" hangingPunct="0">
              <a:spcBef>
                <a:spcPct val="0"/>
              </a:spcBef>
              <a:spcAft>
                <a:spcPct val="0"/>
              </a:spcAft>
            </a:pPr>
            <a:r>
              <a:rPr lang="hu-HU" sz="2000" b="1" dirty="0">
                <a:solidFill>
                  <a:srgbClr val="FF3300"/>
                </a:solidFill>
                <a:latin typeface="Arial" panose="020B0604020202020204" pitchFamily="34" charset="0"/>
              </a:rPr>
              <a:t>-   Természetkárosítás</a:t>
            </a:r>
          </a:p>
          <a:p>
            <a:pPr eaLnBrk="0" fontAlgn="base" hangingPunct="0">
              <a:spcBef>
                <a:spcPct val="0"/>
              </a:spcBef>
              <a:spcAft>
                <a:spcPct val="0"/>
              </a:spcAft>
            </a:pPr>
            <a:r>
              <a:rPr lang="hu-HU" sz="2000" b="1" dirty="0">
                <a:solidFill>
                  <a:srgbClr val="FF3300"/>
                </a:solidFill>
                <a:latin typeface="Arial" panose="020B0604020202020204" pitchFamily="34" charset="0"/>
              </a:rPr>
              <a:t>-    Állatkínzás</a:t>
            </a:r>
          </a:p>
          <a:p>
            <a:pPr eaLnBrk="0" fontAlgn="base" hangingPunct="0">
              <a:spcBef>
                <a:spcPct val="0"/>
              </a:spcBef>
              <a:spcAft>
                <a:spcPct val="0"/>
              </a:spcAft>
            </a:pPr>
            <a:r>
              <a:rPr lang="hu-HU" sz="2000" b="1" dirty="0">
                <a:solidFill>
                  <a:srgbClr val="FF3300"/>
                </a:solidFill>
                <a:latin typeface="Arial" panose="020B0604020202020204" pitchFamily="34" charset="0"/>
              </a:rPr>
              <a:t>-   Orvvadászat</a:t>
            </a:r>
          </a:p>
          <a:p>
            <a:pPr eaLnBrk="0" fontAlgn="base" hangingPunct="0">
              <a:spcBef>
                <a:spcPct val="0"/>
              </a:spcBef>
              <a:spcAft>
                <a:spcPct val="0"/>
              </a:spcAft>
            </a:pPr>
            <a:r>
              <a:rPr lang="hu-HU" sz="2000" b="1" dirty="0">
                <a:solidFill>
                  <a:srgbClr val="FF3300"/>
                </a:solidFill>
                <a:latin typeface="Arial" panose="020B0604020202020204" pitchFamily="34" charset="0"/>
              </a:rPr>
              <a:t>-   Orvhalászat </a:t>
            </a:r>
          </a:p>
          <a:p>
            <a:pPr eaLnBrk="0" fontAlgn="base" hangingPunct="0">
              <a:spcBef>
                <a:spcPct val="0"/>
              </a:spcBef>
              <a:spcAft>
                <a:spcPct val="0"/>
              </a:spcAft>
            </a:pPr>
            <a:r>
              <a:rPr lang="hu-HU" sz="2000" b="1" dirty="0">
                <a:solidFill>
                  <a:srgbClr val="FF3300"/>
                </a:solidFill>
                <a:latin typeface="Arial" panose="020B0604020202020204" pitchFamily="34" charset="0"/>
              </a:rPr>
              <a:t>-   A hulladékgazdálkodás rendjének megsértése</a:t>
            </a:r>
          </a:p>
          <a:p>
            <a:pPr eaLnBrk="0" fontAlgn="base" hangingPunct="0">
              <a:spcBef>
                <a:spcPct val="0"/>
              </a:spcBef>
              <a:spcAft>
                <a:spcPct val="0"/>
              </a:spcAft>
            </a:pPr>
            <a:r>
              <a:rPr lang="hu-HU" sz="2000" b="1" dirty="0">
                <a:solidFill>
                  <a:srgbClr val="000000"/>
                </a:solidFill>
                <a:latin typeface="Arial" panose="020B0604020202020204" pitchFamily="34" charset="0"/>
              </a:rPr>
              <a:t>-   Az állam elleni bűncselekmények rendszere, jellemzői</a:t>
            </a:r>
          </a:p>
          <a:p>
            <a:pPr eaLnBrk="0" fontAlgn="base" hangingPunct="0">
              <a:spcBef>
                <a:spcPct val="0"/>
              </a:spcBef>
              <a:spcAft>
                <a:spcPct val="0"/>
              </a:spcAft>
            </a:pPr>
            <a:r>
              <a:rPr lang="hu-HU" sz="2000" b="1" dirty="0">
                <a:solidFill>
                  <a:srgbClr val="000000"/>
                </a:solidFill>
                <a:latin typeface="Arial" panose="020B0604020202020204" pitchFamily="34" charset="0"/>
              </a:rPr>
              <a:t>-   Az alkotmányos rend erőszakos megváltoztatása</a:t>
            </a:r>
          </a:p>
          <a:p>
            <a:pPr eaLnBrk="0" fontAlgn="base" hangingPunct="0">
              <a:spcBef>
                <a:spcPct val="0"/>
              </a:spcBef>
              <a:spcAft>
                <a:spcPct val="0"/>
              </a:spcAft>
            </a:pPr>
            <a:r>
              <a:rPr lang="hu-HU" sz="2000" b="1" dirty="0">
                <a:solidFill>
                  <a:srgbClr val="000000"/>
                </a:solidFill>
                <a:latin typeface="Arial" panose="020B0604020202020204" pitchFamily="34" charset="0"/>
              </a:rPr>
              <a:t>-   Az alkotmányos rend elleni szervezkedés</a:t>
            </a:r>
          </a:p>
          <a:p>
            <a:pPr eaLnBrk="0" fontAlgn="base" hangingPunct="0">
              <a:spcBef>
                <a:spcPct val="0"/>
              </a:spcBef>
              <a:spcAft>
                <a:spcPct val="0"/>
              </a:spcAft>
            </a:pPr>
            <a:r>
              <a:rPr lang="hu-HU" sz="2000" b="1" dirty="0">
                <a:solidFill>
                  <a:srgbClr val="000000"/>
                </a:solidFill>
                <a:latin typeface="Arial" panose="020B0604020202020204" pitchFamily="34" charset="0"/>
              </a:rPr>
              <a:t>-   Kémkedés</a:t>
            </a:r>
          </a:p>
          <a:p>
            <a:pPr eaLnBrk="0" fontAlgn="base" hangingPunct="0">
              <a:spcBef>
                <a:spcPct val="0"/>
              </a:spcBef>
              <a:spcAft>
                <a:spcPct val="0"/>
              </a:spcAft>
            </a:pPr>
            <a:endParaRPr lang="hu-HU" dirty="0">
              <a:solidFill>
                <a:srgbClr val="000000"/>
              </a:solidFill>
              <a:latin typeface="Arial" panose="020B0604020202020204" pitchFamily="34" charset="0"/>
            </a:endParaRPr>
          </a:p>
          <a:p>
            <a:pPr eaLnBrk="0" fontAlgn="base" hangingPunct="0">
              <a:spcBef>
                <a:spcPct val="0"/>
              </a:spcBef>
              <a:spcAft>
                <a:spcPct val="0"/>
              </a:spcAft>
            </a:pPr>
            <a:endParaRPr lang="hu-HU" dirty="0">
              <a:solidFill>
                <a:srgbClr val="000000"/>
              </a:solidFill>
              <a:latin typeface="Arial" panose="020B0604020202020204" pitchFamily="34" charset="0"/>
            </a:endParaRPr>
          </a:p>
          <a:p>
            <a:pPr eaLnBrk="0" fontAlgn="base" hangingPunct="0">
              <a:spcBef>
                <a:spcPct val="0"/>
              </a:spcBef>
              <a:spcAft>
                <a:spcPct val="0"/>
              </a:spcAft>
            </a:pPr>
            <a:endParaRPr lang="hu-HU" dirty="0">
              <a:solidFill>
                <a:srgbClr val="000000"/>
              </a:solidFill>
              <a:latin typeface="Arial" panose="020B0604020202020204" pitchFamily="34" charset="0"/>
            </a:endParaRPr>
          </a:p>
        </p:txBody>
      </p:sp>
    </p:spTree>
    <p:extLst>
      <p:ext uri="{BB962C8B-B14F-4D97-AF65-F5344CB8AC3E}">
        <p14:creationId xmlns:p14="http://schemas.microsoft.com/office/powerpoint/2010/main" val="407653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262" name="Group 118">
            <a:extLst>
              <a:ext uri="{FF2B5EF4-FFF2-40B4-BE49-F238E27FC236}">
                <a16:creationId xmlns:a16="http://schemas.microsoft.com/office/drawing/2014/main" id="{9376081F-43F4-0233-B3D7-86E5628B4BFE}"/>
              </a:ext>
            </a:extLst>
          </p:cNvPr>
          <p:cNvGraphicFramePr>
            <a:graphicFrameLocks noGrp="1"/>
          </p:cNvGraphicFramePr>
          <p:nvPr>
            <p:extLst>
              <p:ext uri="{D42A27DB-BD31-4B8C-83A1-F6EECF244321}">
                <p14:modId xmlns:p14="http://schemas.microsoft.com/office/powerpoint/2010/main" val="849558339"/>
              </p:ext>
            </p:extLst>
          </p:nvPr>
        </p:nvGraphicFramePr>
        <p:xfrm>
          <a:off x="2063750" y="274638"/>
          <a:ext cx="8064500" cy="6594475"/>
        </p:xfrm>
        <a:graphic>
          <a:graphicData uri="http://schemas.openxmlformats.org/drawingml/2006/table">
            <a:tbl>
              <a:tblPr/>
              <a:tblGrid>
                <a:gridCol w="2736850">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5">
                  <a:extLst>
                    <a:ext uri="{9D8B030D-6E8A-4147-A177-3AD203B41FA5}">
                      <a16:colId xmlns:a16="http://schemas.microsoft.com/office/drawing/2014/main" val="20002"/>
                    </a:ext>
                  </a:extLst>
                </a:gridCol>
              </a:tblGrid>
              <a:tr h="1225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a:ln>
                          <a:noFill/>
                        </a:ln>
                        <a:solidFill>
                          <a:schemeClr val="tx1"/>
                        </a:solidFill>
                        <a:effectLst/>
                        <a:latin typeface="Arial" charset="0"/>
                      </a:endParaRP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 szükséges elemek</a:t>
                      </a: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esetleges elemek</a:t>
                      </a:r>
                      <a:endParaRPr kumimoji="0" lang="hu-HU" sz="2400" b="1" i="1" u="none" strike="noStrike" cap="none" normalizeH="0" baseline="0">
                        <a:ln>
                          <a:noFill/>
                        </a:ln>
                        <a:solidFill>
                          <a:schemeClr val="tx1"/>
                        </a:solidFill>
                        <a:effectLst/>
                        <a:latin typeface="Arial" charset="0"/>
                      </a:endParaRP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3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             alany</a:t>
                      </a: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14 (12) év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beszámítási  képes.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természetes személy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charset="0"/>
                        </a:rPr>
                        <a:t>(kivételesen: jogi személy)</a:t>
                      </a: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a:ln>
                            <a:noFill/>
                          </a:ln>
                          <a:solidFill>
                            <a:schemeClr val="tx1"/>
                          </a:solidFill>
                          <a:effectLst/>
                          <a:latin typeface="Arial" charset="0"/>
                        </a:rPr>
                        <a:t>  hivatalos személy, katona, magyar állampolgár,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a:ln>
                            <a:noFill/>
                          </a:ln>
                          <a:solidFill>
                            <a:schemeClr val="tx1"/>
                          </a:solidFill>
                          <a:effectLst/>
                          <a:latin typeface="Arial" charset="0"/>
                        </a:rPr>
                        <a:t>        nő, stb. </a:t>
                      </a: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alanyi oldal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/szubjektív ismérvek/</a:t>
                      </a:r>
                      <a:endParaRPr kumimoji="0" lang="hu-HU" sz="2400" b="1" i="1" u="none" strike="noStrike" cap="none" normalizeH="0" baseline="0">
                        <a:ln>
                          <a:noFill/>
                        </a:ln>
                        <a:solidFill>
                          <a:schemeClr val="tx1"/>
                        </a:solidFill>
                        <a:effectLst/>
                        <a:latin typeface="Arial" charset="0"/>
                      </a:endParaRP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a:ln>
                            <a:noFill/>
                          </a:ln>
                          <a:solidFill>
                            <a:schemeClr val="tx1"/>
                          </a:solidFill>
                          <a:effectLst/>
                          <a:latin typeface="Arial" charset="0"/>
                        </a:rPr>
                        <a:t>Bűnösség: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a:ln>
                            <a:noFill/>
                          </a:ln>
                          <a:solidFill>
                            <a:schemeClr val="tx1"/>
                          </a:solidFill>
                          <a:effectLst/>
                          <a:latin typeface="Arial" charset="0"/>
                        </a:rPr>
                        <a:t>- szándékos vagy/és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a:ln>
                            <a:noFill/>
                          </a:ln>
                          <a:solidFill>
                            <a:schemeClr val="tx1"/>
                          </a:solidFill>
                          <a:effectLst/>
                          <a:latin typeface="Arial" charset="0"/>
                        </a:rPr>
                        <a:t>- gondatlan </a:t>
                      </a: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a:ln>
                            <a:noFill/>
                          </a:ln>
                          <a:solidFill>
                            <a:schemeClr val="tx1"/>
                          </a:solidFill>
                          <a:effectLst/>
                          <a:latin typeface="Arial" charset="0"/>
                        </a:rPr>
                        <a:t>      </a:t>
                      </a:r>
                      <a:r>
                        <a:rPr kumimoji="0" lang="hu-HU" sz="2000" b="0" i="0" u="none" strike="noStrike" cap="none" normalizeH="0" baseline="0" dirty="0">
                          <a:ln>
                            <a:noFill/>
                          </a:ln>
                          <a:solidFill>
                            <a:schemeClr val="tx1"/>
                          </a:solidFill>
                          <a:effectLst/>
                          <a:latin typeface="Arial" charset="0"/>
                        </a:rPr>
                        <a:t>motívum,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         célzat</a:t>
                      </a: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5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2400" b="1" i="1"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tárgy</a:t>
                      </a:r>
                      <a:endParaRPr kumimoji="0" lang="hu-HU" sz="2400" b="1" i="1" u="none" strike="noStrike" cap="none" normalizeH="0" baseline="0">
                        <a:ln>
                          <a:noFill/>
                        </a:ln>
                        <a:solidFill>
                          <a:schemeClr val="tx1"/>
                        </a:solidFill>
                        <a:effectLst/>
                        <a:latin typeface="Arial" charset="0"/>
                      </a:endParaRP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        Jogi tárgy</a:t>
                      </a: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elkövetési tárgy,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passzív alany</a:t>
                      </a: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4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tárgyi oldal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/obejktív ismérvek/</a:t>
                      </a:r>
                      <a:endParaRPr kumimoji="0" lang="hu-HU" sz="2400" b="1" i="1" u="none" strike="noStrike" cap="none" normalizeH="0" baseline="0">
                        <a:ln>
                          <a:noFill/>
                        </a:ln>
                        <a:solidFill>
                          <a:schemeClr val="tx1"/>
                        </a:solidFill>
                        <a:effectLst/>
                        <a:latin typeface="Arial" charset="0"/>
                      </a:endParaRPr>
                    </a:p>
                  </a:txBody>
                  <a:tcPr marT="45727" marB="4572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Elkövetési magatartás: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hu-HU" sz="2000" b="0" i="0" u="none" strike="noStrike" cap="none" normalizeH="0" baseline="0" dirty="0">
                          <a:ln>
                            <a:noFill/>
                          </a:ln>
                          <a:solidFill>
                            <a:schemeClr val="tx1"/>
                          </a:solidFill>
                          <a:effectLst/>
                          <a:latin typeface="Arial" charset="0"/>
                        </a:rPr>
                        <a:t>tevés, mulasztás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err="1">
                          <a:ln>
                            <a:noFill/>
                          </a:ln>
                          <a:solidFill>
                            <a:schemeClr val="tx1"/>
                          </a:solidFill>
                          <a:effectLst/>
                          <a:latin typeface="Arial" charset="0"/>
                        </a:rPr>
                        <a:t>-mindkettő</a:t>
                      </a:r>
                      <a:endParaRPr kumimoji="0" lang="hu-HU" sz="2000" b="0" i="0" u="none" strike="noStrike" cap="none" normalizeH="0" baseline="0" dirty="0">
                        <a:ln>
                          <a:noFill/>
                        </a:ln>
                        <a:solidFill>
                          <a:schemeClr val="tx1"/>
                        </a:solidFill>
                        <a:effectLst/>
                        <a:latin typeface="Arial" charset="0"/>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 hely, idő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 mód,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dirty="0">
                          <a:ln>
                            <a:noFill/>
                          </a:ln>
                          <a:solidFill>
                            <a:schemeClr val="tx1"/>
                          </a:solidFill>
                          <a:effectLst/>
                          <a:latin typeface="Arial" charset="0"/>
                        </a:rPr>
                        <a:t>- eredmény, stb.</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Cím 1">
            <a:extLst>
              <a:ext uri="{FF2B5EF4-FFF2-40B4-BE49-F238E27FC236}">
                <a16:creationId xmlns:a16="http://schemas.microsoft.com/office/drawing/2014/main" id="{A1E22913-742C-9345-5EC7-EFF85FAF4C71}"/>
              </a:ext>
            </a:extLst>
          </p:cNvPr>
          <p:cNvSpPr>
            <a:spLocks noGrp="1"/>
          </p:cNvSpPr>
          <p:nvPr>
            <p:ph type="title"/>
          </p:nvPr>
        </p:nvSpPr>
        <p:spPr>
          <a:xfrm>
            <a:off x="116113" y="753610"/>
            <a:ext cx="1770743" cy="5139190"/>
          </a:xfrm>
        </p:spPr>
        <p:txBody>
          <a:bodyPr/>
          <a:lstStyle/>
          <a:p>
            <a:r>
              <a:rPr lang="hu-HU" dirty="0">
                <a:solidFill>
                  <a:srgbClr val="0070C0"/>
                </a:solidFill>
              </a:rPr>
              <a:t>A feldolgozás mód-szertana</a:t>
            </a:r>
          </a:p>
        </p:txBody>
      </p:sp>
    </p:spTree>
  </p:cSld>
  <p:clrMapOvr>
    <a:masterClrMapping/>
  </p:clrMapOvr>
  <p:transition/>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10.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lapértelmezett terv">
  <a:themeElements>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lapértelmezett terv">
  <a:themeElements>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lapértelmezett terv">
  <a:themeElements>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Áramlás">
  <a:themeElements>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3_Alapértelmezett terv">
  <a:themeElements>
    <a:clrScheme name="Alapértelmezett terv 13">
      <a:dk1>
        <a:srgbClr val="000000"/>
      </a:dk1>
      <a:lt1>
        <a:srgbClr val="CCFF66"/>
      </a:lt1>
      <a:dk2>
        <a:srgbClr val="000000"/>
      </a:dk2>
      <a:lt2>
        <a:srgbClr val="808080"/>
      </a:lt2>
      <a:accent1>
        <a:srgbClr val="BBE0E3"/>
      </a:accent1>
      <a:accent2>
        <a:srgbClr val="333399"/>
      </a:accent2>
      <a:accent3>
        <a:srgbClr val="E2FFB8"/>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lapértelmezett terv 13">
        <a:dk1>
          <a:srgbClr val="000000"/>
        </a:dk1>
        <a:lt1>
          <a:srgbClr val="CCFF66"/>
        </a:lt1>
        <a:dk2>
          <a:srgbClr val="000000"/>
        </a:dk2>
        <a:lt2>
          <a:srgbClr val="808080"/>
        </a:lt2>
        <a:accent1>
          <a:srgbClr val="BBE0E3"/>
        </a:accent1>
        <a:accent2>
          <a:srgbClr val="333399"/>
        </a:accent2>
        <a:accent3>
          <a:srgbClr val="E2FF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14">
        <a:dk1>
          <a:srgbClr val="000000"/>
        </a:dk1>
        <a:lt1>
          <a:srgbClr val="99FF99"/>
        </a:lt1>
        <a:dk2>
          <a:srgbClr val="000000"/>
        </a:dk2>
        <a:lt2>
          <a:srgbClr val="808080"/>
        </a:lt2>
        <a:accent1>
          <a:srgbClr val="BBE0E3"/>
        </a:accent1>
        <a:accent2>
          <a:srgbClr val="333399"/>
        </a:accent2>
        <a:accent3>
          <a:srgbClr val="CAFF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zikla">
  <a:themeElements>
    <a:clrScheme name="Szikl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Szikla">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zikla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Szikla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Szikla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Szikla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Szikl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Szikla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Szikla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otalTime>49</TotalTime>
  <Words>4568</Words>
  <Application>Microsoft Office PowerPoint</Application>
  <PresentationFormat>Szélesvásznú</PresentationFormat>
  <Paragraphs>607</Paragraphs>
  <Slides>62</Slides>
  <Notes>1</Notes>
  <HiddenSlides>0</HiddenSlides>
  <MMClips>0</MMClips>
  <ScaleCrop>false</ScaleCrop>
  <HeadingPairs>
    <vt:vector size="6" baseType="variant">
      <vt:variant>
        <vt:lpstr>Használt betűtípusok</vt:lpstr>
      </vt:variant>
      <vt:variant>
        <vt:i4>11</vt:i4>
      </vt:variant>
      <vt:variant>
        <vt:lpstr>Téma</vt:lpstr>
      </vt:variant>
      <vt:variant>
        <vt:i4>9</vt:i4>
      </vt:variant>
      <vt:variant>
        <vt:lpstr>Diacímek</vt:lpstr>
      </vt:variant>
      <vt:variant>
        <vt:i4>62</vt:i4>
      </vt:variant>
    </vt:vector>
  </HeadingPairs>
  <TitlesOfParts>
    <vt:vector size="82" baseType="lpstr">
      <vt:lpstr>Aptos</vt:lpstr>
      <vt:lpstr>Arial</vt:lpstr>
      <vt:lpstr>Calibri</vt:lpstr>
      <vt:lpstr>Calibri Light</vt:lpstr>
      <vt:lpstr>Century Gothic</vt:lpstr>
      <vt:lpstr>Constantia</vt:lpstr>
      <vt:lpstr>Gill Sans MT</vt:lpstr>
      <vt:lpstr>Times New Roman</vt:lpstr>
      <vt:lpstr>Verdana</vt:lpstr>
      <vt:lpstr>Wingdings</vt:lpstr>
      <vt:lpstr>Wingdings 2</vt:lpstr>
      <vt:lpstr>BrushVTI</vt:lpstr>
      <vt:lpstr>Alapértelmezett terv</vt:lpstr>
      <vt:lpstr>Office-téma</vt:lpstr>
      <vt:lpstr>1_Alapértelmezett terv</vt:lpstr>
      <vt:lpstr>2_Alapértelmezett terv</vt:lpstr>
      <vt:lpstr>4_Áramlás</vt:lpstr>
      <vt:lpstr>3_Alapértelmezett terv</vt:lpstr>
      <vt:lpstr>Szikla</vt:lpstr>
      <vt:lpstr>1_Office-téma</vt:lpstr>
      <vt:lpstr>Büntetőjog 3. 2024-1.rész</vt:lpstr>
      <vt:lpstr>A Btk Különös részének rendszere</vt:lpstr>
      <vt:lpstr>Követelmény </vt:lpstr>
      <vt:lpstr>Az írott tananyag: CZINE-DOMOKOS-TÓTH: Büntetőjog II. 2023. (Büntetőjog 3: 266. oldalig) </vt:lpstr>
      <vt:lpstr>Kommentárok</vt:lpstr>
      <vt:lpstr>Az első félévben számon kérendő bűncselekmények: (9 fejezet, 60 bűncselekmény) </vt:lpstr>
      <vt:lpstr>PowerPoint-bemutató</vt:lpstr>
      <vt:lpstr>PowerPoint-bemutató</vt:lpstr>
      <vt:lpstr>A feldolgozás mód-szertana</vt:lpstr>
      <vt:lpstr>Az emberölés</vt:lpstr>
      <vt:lpstr>Az alapeset körében megbeszélendő fontosabb kérdések</vt:lpstr>
      <vt:lpstr>Különös visszaesés-hasonlóság!</vt:lpstr>
      <vt:lpstr>PowerPoint-bemutató</vt:lpstr>
      <vt:lpstr>A bírói gyakorlat fontosabb aktusai</vt:lpstr>
      <vt:lpstr>Személy elleni (élet testi épség egészség elleni) további bűncselekmények 161. § - 167. §  Tóth Mihály</vt:lpstr>
      <vt:lpstr>Erős felindulásban elkövetett emberölés</vt:lpstr>
      <vt:lpstr>Erős felindulás – beszűkült tudatállapot</vt:lpstr>
      <vt:lpstr>Elhatárolási szempontok</vt:lpstr>
      <vt:lpstr>Öngyilkosságban közreműködés</vt:lpstr>
      <vt:lpstr>„Legális” magzatelhajtás</vt:lpstr>
      <vt:lpstr>Testi sértés, tárgy, tárgyi oldal</vt:lpstr>
      <vt:lpstr>A gyógytartam kérdése</vt:lpstr>
      <vt:lpstr>A testi sértés minősített esetei</vt:lpstr>
      <vt:lpstr>Maradandó fogy. Súlyos egészségr.</vt:lpstr>
      <vt:lpstr>Emberölés és halált okozó testi sértés elhatárolása-3/2013. BJE </vt:lpstr>
      <vt:lpstr>Fogl. körében elk. veszélyeztetés. Értelmezendő kérdések</vt:lpstr>
      <vt:lpstr>Foglalkozási szabály, veszély:</vt:lpstr>
      <vt:lpstr>Minősített esetek</vt:lpstr>
      <vt:lpstr>A bűnösség (41. számú BKv- „limitált veszélyeztetési szándék”)</vt:lpstr>
      <vt:lpstr>Gondozási kötelezettség elmulasztása</vt:lpstr>
      <vt:lpstr>Kábítószerrel kapcsolatos bűncselekmények</vt:lpstr>
      <vt:lpstr>Kábítószerfajták hatásmechanizmus szerint</vt:lpstr>
      <vt:lpstr>A tényállások</vt:lpstr>
      <vt:lpstr>Kábítószer  fogalma:</vt:lpstr>
      <vt:lpstr>Differenciálási szempontok</vt:lpstr>
      <vt:lpstr>Elkövetési magatartások (alapeset)</vt:lpstr>
      <vt:lpstr>PowerPoint-bemutató</vt:lpstr>
      <vt:lpstr>1/2007. Jogegységi Döntés</vt:lpstr>
      <vt:lpstr>Kóros szenvedélykeltés (181. §)</vt:lpstr>
      <vt:lpstr>Új pszichoaktív szerrel visszaélés (184. §)</vt:lpstr>
      <vt:lpstr>Az új pszichoaktív anyagok jegyzéke</vt:lpstr>
      <vt:lpstr>Teljesítményfokozó szerek</vt:lpstr>
      <vt:lpstr>XVIII. Fejezet Az emberi szabadság elleni bűncselekmények</vt:lpstr>
      <vt:lpstr>Emberrablás</vt:lpstr>
      <vt:lpstr>Emberrablás feljelentésének elmulasztása</vt:lpstr>
      <vt:lpstr>Az emberkereskedelem és kényszermunka új szabályozása (2020 VII.1.)</vt:lpstr>
      <vt:lpstr>Emberkereskedelem és kényszermunka II.</vt:lpstr>
      <vt:lpstr>A bűncselekmény leegyszerűsített szerkezete</vt:lpstr>
      <vt:lpstr>Jelentős érdeksérelem</vt:lpstr>
      <vt:lpstr>PowerPoint-bemutató</vt:lpstr>
      <vt:lpstr>Btk. XIX. fejezet</vt:lpstr>
      <vt:lpstr>A fontosabb szabályozási elvek, fogalmak</vt:lpstr>
      <vt:lpstr>A szexuális cselekmény súlyosbodó formái a szexuális erőszak körében</vt:lpstr>
      <vt:lpstr>A szexuális visszaélés összefoglaló ábrája</vt:lpstr>
      <vt:lpstr>A nemi bűncselekmények összefoglaló táblázata</vt:lpstr>
      <vt:lpstr>A prostitúció végzésével kapcsolatos mai tilalmak</vt:lpstr>
      <vt:lpstr>A prostitúcióhoz kapcsolódó bűncselekmények:</vt:lpstr>
      <vt:lpstr>Kerítés          Prostitúció                         elősegítése</vt:lpstr>
      <vt:lpstr>A kerítés (200.§) lényege</vt:lpstr>
      <vt:lpstr>Változás 2020. VII.-tól</vt:lpstr>
      <vt:lpstr>Gyermekpornográfia (204. §)</vt:lpstr>
      <vt:lpstr>Gyermekprostitúció kihasználása (203.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Tóth Mihály</dc:creator>
  <cp:lastModifiedBy>Tóth Mihály</cp:lastModifiedBy>
  <cp:revision>4</cp:revision>
  <dcterms:created xsi:type="dcterms:W3CDTF">2024-10-30T10:44:59Z</dcterms:created>
  <dcterms:modified xsi:type="dcterms:W3CDTF">2024-11-06T08:59:57Z</dcterms:modified>
</cp:coreProperties>
</file>